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B823FD-7C4E-43F7-BDA5-263149E22338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117A5D2-9D99-42FE-AC7E-DCEE4EFCD2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6362733C2C9DFD60168AFF81684914B2AAB4845B2B4E1C6AFD48261CB8FED01A3C1654E76641789MDn0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P411"/><Relationship Id="rId2" Type="http://schemas.openxmlformats.org/officeDocument/2006/relationships/hyperlink" Target="consultantplus://offline/ref=06362733C2C9DFD60168AFF81684914B2AA4494CBEB0E1C6AFD48261CB8FED01A3C1654E7664108CMDn6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6362733C2C9DFD60168AFF81684914B2AAB4845B2B4E1C6AFD48261CB8FED01A3C1654E76641789MDn0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dimir.kp.ru/daily/author/81704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i-kol.livejournal.com/1108970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 Вам пришла проверка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Доклад </a:t>
            </a:r>
            <a:r>
              <a:rPr lang="ru-RU" dirty="0" err="1" smtClean="0"/>
              <a:t>Казуровой</a:t>
            </a:r>
            <a:r>
              <a:rPr lang="ru-RU" dirty="0" smtClean="0"/>
              <a:t> Ольги Алексеевны</a:t>
            </a:r>
          </a:p>
          <a:p>
            <a:r>
              <a:rPr lang="ru-RU" dirty="0" smtClean="0"/>
              <a:t>Владимирская область ГАУВО СОЦ «Олимп»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3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1312168"/>
          </a:xfrm>
        </p:spPr>
        <p:txBody>
          <a:bodyPr>
            <a:normAutofit/>
          </a:bodyPr>
          <a:lstStyle/>
          <a:p>
            <a:r>
              <a:rPr lang="ru-RU" sz="2400" dirty="0"/>
              <a:t>Статья 8.1. Применение риск-ориентированного подхода при организации государственного контроля (надзора</a:t>
            </a:r>
            <a:r>
              <a:rPr lang="ru-RU" sz="2400" dirty="0" smtClean="0"/>
              <a:t>) </a:t>
            </a:r>
            <a:r>
              <a:rPr lang="ru-RU" sz="2400" dirty="0"/>
              <a:t>(введена Федеральным </a:t>
            </a:r>
            <a:r>
              <a:rPr lang="ru-RU" sz="2400" dirty="0">
                <a:hlinkClick r:id="rId2"/>
              </a:rPr>
              <a:t>законом</a:t>
            </a:r>
            <a:r>
              <a:rPr lang="ru-RU" sz="2400" dirty="0"/>
              <a:t> от </a:t>
            </a:r>
            <a:r>
              <a:rPr lang="ru-RU" sz="2400" dirty="0" smtClean="0"/>
              <a:t>13.07.2015 </a:t>
            </a:r>
            <a:r>
              <a:rPr lang="ru-RU" sz="2400" dirty="0"/>
              <a:t>N </a:t>
            </a:r>
            <a:r>
              <a:rPr lang="ru-RU" sz="2400" dirty="0" smtClean="0"/>
              <a:t>246-ФЗ)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632848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КОГО ?</a:t>
            </a:r>
          </a:p>
          <a:p>
            <a:pPr marL="0" indent="0">
              <a:buNone/>
            </a:pPr>
            <a:r>
              <a:rPr lang="ru-RU" dirty="0" smtClean="0"/>
              <a:t>Для производственных </a:t>
            </a:r>
            <a:r>
              <a:rPr lang="ru-RU" dirty="0"/>
              <a:t>объектов к определенной категории риска либо определенному классу (категории) опасности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КТО ОПРЕДЕЛЯЕТ ?</a:t>
            </a:r>
          </a:p>
          <a:p>
            <a:pPr marL="0" indent="0">
              <a:buNone/>
            </a:pPr>
            <a:r>
              <a:rPr lang="ru-RU" dirty="0" smtClean="0"/>
              <a:t>Орган </a:t>
            </a:r>
            <a:r>
              <a:rPr lang="ru-RU" dirty="0"/>
              <a:t>государственного контроля (надзора) с учетом тяжести потенциальных негативных последствий возможного несоблюдения юридическими лицами, индивидуальными предпринимателями обязательных </a:t>
            </a:r>
            <a:r>
              <a:rPr lang="ru-RU" dirty="0" smtClean="0"/>
              <a:t>требований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КАКАЕ КРИТЕРИИ ?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пасности </a:t>
            </a:r>
            <a:r>
              <a:rPr lang="ru-RU" dirty="0"/>
              <a:t>определяются Правительством Российской Федерации, если такие критерии не установлены федеральным законом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МОЖЕТ БЫТЬ</a:t>
            </a:r>
          </a:p>
          <a:p>
            <a:pPr marL="0" indent="0">
              <a:buNone/>
            </a:pPr>
            <a:r>
              <a:rPr lang="ru-RU" dirty="0"/>
              <a:t>выездная плановая </a:t>
            </a:r>
            <a:r>
              <a:rPr lang="ru-RU" dirty="0" smtClean="0"/>
              <a:t>проверка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МОЖЕТ БЫТЬ</a:t>
            </a:r>
          </a:p>
          <a:p>
            <a:pPr marL="0" indent="0">
              <a:buNone/>
            </a:pPr>
            <a:r>
              <a:rPr lang="ru-RU" dirty="0"/>
              <a:t>сокращенный срок проведения проверки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781800" cy="1600200"/>
          </a:xfrm>
        </p:spPr>
        <p:txBody>
          <a:bodyPr>
            <a:noAutofit/>
          </a:bodyPr>
          <a:lstStyle/>
          <a:p>
            <a:r>
              <a:rPr lang="ru-RU" sz="2400" dirty="0"/>
              <a:t>Статья 13.2. Плановые (рейдовые) осмотры</a:t>
            </a:r>
            <a:br>
              <a:rPr lang="ru-RU" sz="2400" dirty="0"/>
            </a:br>
            <a:r>
              <a:rPr lang="ru-RU" sz="2400" dirty="0"/>
              <a:t>(введена Федеральным </a:t>
            </a:r>
            <a:r>
              <a:rPr lang="ru-RU" sz="2400" dirty="0">
                <a:hlinkClick r:id="rId2"/>
              </a:rPr>
              <a:t>законом</a:t>
            </a:r>
            <a:r>
              <a:rPr lang="ru-RU" sz="2400" dirty="0"/>
              <a:t> от 14.10.2014 N 307-ФЗ)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543800" cy="424847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выявление нарушений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пределах своей компетенции меры по пресечению таких </a:t>
            </a:r>
            <a:r>
              <a:rPr lang="ru-RU" dirty="0" smtClean="0"/>
              <a:t>нарушений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письменной форме до сведения руководителя (заместителя руководителя) органа государственного контроля (надзора), муниципального контроля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принятие </a:t>
            </a:r>
            <a:r>
              <a:rPr lang="ru-RU" dirty="0"/>
              <a:t>решения о назначении внеплановой проверки юридического лица, индивидуального предпринимателя по основаниям, указанным в </a:t>
            </a:r>
            <a:r>
              <a:rPr lang="ru-RU" dirty="0">
                <a:hlinkClick r:id="rId3" action="ppaction://hlinkfile"/>
              </a:rPr>
              <a:t>пункте 2 части 2 статьи 10</a:t>
            </a:r>
            <a:r>
              <a:rPr lang="ru-RU" dirty="0"/>
              <a:t> настоящего Федерального закона.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9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781800" cy="1600200"/>
          </a:xfrm>
        </p:spPr>
        <p:txBody>
          <a:bodyPr>
            <a:normAutofit/>
          </a:bodyPr>
          <a:lstStyle/>
          <a:p>
            <a:r>
              <a:rPr lang="ru-RU" sz="2400" dirty="0"/>
              <a:t>Статья 13.3. Единый реестр проверок</a:t>
            </a:r>
            <a:br>
              <a:rPr lang="ru-RU" sz="2400" dirty="0"/>
            </a:br>
            <a:r>
              <a:rPr lang="ru-RU" sz="2400" dirty="0"/>
              <a:t>(введена Федеральным </a:t>
            </a:r>
            <a:r>
              <a:rPr lang="ru-RU" sz="2400" dirty="0">
                <a:hlinkClick r:id="rId2"/>
              </a:rPr>
              <a:t>законом</a:t>
            </a:r>
            <a:r>
              <a:rPr lang="ru-RU" sz="2400" dirty="0"/>
              <a:t> от 31.12.2014 N 511-ФЗ)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543800" cy="3886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Органами </a:t>
            </a:r>
            <a:r>
              <a:rPr lang="ru-RU" sz="3200" dirty="0"/>
              <a:t>исполнительной власти субъектов Российской </a:t>
            </a:r>
            <a:r>
              <a:rPr lang="ru-RU" sz="3200" dirty="0" smtClean="0"/>
              <a:t>Федерации, регионального </a:t>
            </a:r>
            <a:r>
              <a:rPr lang="ru-RU" sz="3200" dirty="0"/>
              <a:t>государственного контроля (надзора</a:t>
            </a:r>
            <a:r>
              <a:rPr lang="ru-RU" sz="3200" dirty="0" smtClean="0"/>
              <a:t>) </a:t>
            </a:r>
            <a:r>
              <a:rPr lang="ru-RU" sz="3200" dirty="0"/>
              <a:t>с 1 июля 2016 </a:t>
            </a:r>
            <a:r>
              <a:rPr lang="ru-RU" sz="3200" dirty="0" smtClean="0"/>
              <a:t>года.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Органами </a:t>
            </a:r>
            <a:r>
              <a:rPr lang="ru-RU" sz="3200" dirty="0" smtClean="0"/>
              <a:t>муниципального контроля с </a:t>
            </a:r>
            <a:r>
              <a:rPr lang="ru-RU" sz="3200" dirty="0"/>
              <a:t>1 января 2017 года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6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Статья 15. Ограничения при проведении </a:t>
            </a:r>
            <a:r>
              <a:rPr lang="ru-RU" sz="4400" dirty="0" smtClean="0"/>
              <a:t>проверки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543800" cy="3886200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Не </a:t>
            </a:r>
            <a:r>
              <a:rPr lang="ru-RU" sz="3600" dirty="0"/>
              <a:t>относятся к полномочиям </a:t>
            </a:r>
            <a:r>
              <a:rPr lang="ru-RU" sz="3600" dirty="0" smtClean="0"/>
              <a:t>проверяющего органа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Проверять не соответствующие </a:t>
            </a:r>
            <a:r>
              <a:rPr lang="ru-RU" sz="3600" dirty="0"/>
              <a:t>законодательству Российской Федерации</a:t>
            </a:r>
            <a:r>
              <a:rPr lang="ru-RU" sz="3600" dirty="0" smtClean="0"/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Отсутствие </a:t>
            </a:r>
            <a:r>
              <a:rPr lang="ru-RU" sz="3600" dirty="0"/>
              <a:t>при </a:t>
            </a:r>
            <a:r>
              <a:rPr lang="ru-RU" sz="3600" dirty="0" smtClean="0"/>
              <a:t>проведении руководителя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/>
              <a:t>Н</a:t>
            </a:r>
            <a:r>
              <a:rPr lang="ru-RU" sz="3600" dirty="0" smtClean="0"/>
              <a:t>е </a:t>
            </a:r>
            <a:r>
              <a:rPr lang="ru-RU" sz="3600" dirty="0"/>
              <a:t>относятся к предмету </a:t>
            </a:r>
            <a:r>
              <a:rPr lang="ru-RU" sz="3600" dirty="0" smtClean="0"/>
              <a:t>проверки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Без </a:t>
            </a:r>
            <a:r>
              <a:rPr lang="ru-RU" sz="3600" dirty="0"/>
              <a:t>оформления протоколов об отборе </a:t>
            </a:r>
            <a:endParaRPr lang="ru-RU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Распространять тайную информацию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Превышать </a:t>
            </a:r>
            <a:r>
              <a:rPr lang="ru-RU" sz="3600" dirty="0"/>
              <a:t>установленные сроки проведения </a:t>
            </a:r>
            <a:r>
              <a:rPr lang="ru-RU" sz="3600" dirty="0" smtClean="0"/>
              <a:t>проверки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Выставлять счет </a:t>
            </a:r>
            <a:r>
              <a:rPr lang="ru-RU" sz="3600" dirty="0"/>
              <a:t>мероприятий по </a:t>
            </a:r>
            <a:r>
              <a:rPr lang="ru-RU" sz="3600" dirty="0" smtClean="0"/>
              <a:t>контролю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0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Статья 20. Недействительность результатов проверки, проведенной с грубым нарушением требований настоящего Федерального </a:t>
            </a:r>
            <a:r>
              <a:rPr lang="ru-RU" sz="2800" dirty="0" smtClean="0"/>
              <a:t>закона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776864" cy="489654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Отсутствие оснований для </a:t>
            </a:r>
            <a:r>
              <a:rPr lang="ru-RU" sz="2600" dirty="0"/>
              <a:t>проведения плановой </a:t>
            </a:r>
            <a:r>
              <a:rPr lang="ru-RU" sz="2600" dirty="0" smtClean="0"/>
              <a:t>проверки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Срок </a:t>
            </a:r>
            <a:r>
              <a:rPr lang="ru-RU" sz="2600" dirty="0"/>
              <a:t>уведомления о проведении </a:t>
            </a:r>
            <a:r>
              <a:rPr lang="ru-RU" sz="2600" dirty="0" smtClean="0"/>
              <a:t>проверки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Согласование </a:t>
            </a:r>
            <a:r>
              <a:rPr lang="ru-RU" sz="2600" dirty="0"/>
              <a:t>с органами прокуратуры внеплановой выездной </a:t>
            </a:r>
            <a:r>
              <a:rPr lang="ru-RU" sz="2600" dirty="0" smtClean="0"/>
              <a:t>проверки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Нарушение </a:t>
            </a:r>
            <a:r>
              <a:rPr lang="ru-RU" sz="2600" dirty="0"/>
              <a:t>сроков и времени проведения </a:t>
            </a:r>
            <a:r>
              <a:rPr lang="ru-RU" sz="2600" dirty="0" smtClean="0"/>
              <a:t>проверок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Проведение </a:t>
            </a:r>
            <a:r>
              <a:rPr lang="ru-RU" sz="2600" dirty="0"/>
              <a:t>проверки без распоряжения или приказа </a:t>
            </a:r>
            <a:r>
              <a:rPr lang="ru-RU" sz="2600" dirty="0" smtClean="0"/>
              <a:t>руководителя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Требование </a:t>
            </a:r>
            <a:r>
              <a:rPr lang="ru-RU" sz="2600" dirty="0"/>
              <a:t>документов, не относящихся к предмету </a:t>
            </a:r>
            <a:r>
              <a:rPr lang="ru-RU" sz="2600" dirty="0" smtClean="0"/>
              <a:t>проверки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Непредставление </a:t>
            </a:r>
            <a:r>
              <a:rPr lang="ru-RU" sz="2600" dirty="0"/>
              <a:t>акта </a:t>
            </a:r>
            <a:r>
              <a:rPr lang="ru-RU" sz="2600" dirty="0" smtClean="0"/>
              <a:t>проверки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Привлечение </a:t>
            </a:r>
            <a:r>
              <a:rPr lang="ru-RU" sz="2600" dirty="0"/>
              <a:t>не аккредитованных в установленном порядке лиц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Участие </a:t>
            </a:r>
            <a:r>
              <a:rPr lang="ru-RU" sz="2600" dirty="0"/>
              <a:t>в проведении проверок экспертов</a:t>
            </a:r>
            <a:r>
              <a:rPr lang="ru-RU" sz="2600" dirty="0" smtClean="0"/>
              <a:t>, в </a:t>
            </a:r>
            <a:r>
              <a:rPr lang="ru-RU" sz="2600" dirty="0"/>
              <a:t>отношении которых проводятся </a:t>
            </a:r>
            <a:r>
              <a:rPr lang="ru-RU" sz="2600" dirty="0" smtClean="0"/>
              <a:t>проверки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105418" cy="5845087"/>
          </a:xfrm>
        </p:spPr>
      </p:pic>
    </p:spTree>
    <p:extLst>
      <p:ext uri="{BB962C8B-B14F-4D97-AF65-F5344CB8AC3E}">
        <p14:creationId xmlns:p14="http://schemas.microsoft.com/office/powerpoint/2010/main" val="17084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848872" cy="6501375"/>
          </a:xfrm>
        </p:spPr>
      </p:pic>
    </p:spTree>
    <p:extLst>
      <p:ext uri="{BB962C8B-B14F-4D97-AF65-F5344CB8AC3E}">
        <p14:creationId xmlns:p14="http://schemas.microsoft.com/office/powerpoint/2010/main" val="34531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.stc.all.kpcdn.net/f/12/image/52/59/86659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620688"/>
            <a:ext cx="59046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8064896" cy="5623520"/>
          </a:xfrm>
        </p:spPr>
        <p:txBody>
          <a:bodyPr>
            <a:normAutofit lnSpcReduction="10000"/>
          </a:bodyPr>
          <a:lstStyle/>
          <a:p>
            <a:endParaRPr lang="ru-RU" sz="1800" b="1" dirty="0" smtClean="0"/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http</a:t>
            </a:r>
            <a:r>
              <a:rPr lang="ru-RU" sz="1800" b="1" dirty="0">
                <a:solidFill>
                  <a:schemeClr val="bg1"/>
                </a:solidFill>
              </a:rPr>
              <a:t>://www.vladimir.kp.ru/daily/26399.7/3275362/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  <a:hlinkClick r:id="rId3"/>
              </a:rPr>
              <a:t>Евгения АЩАУЛОВА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(вчера, 01:00)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Фото: Петр СОКОЛОВ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Ревизия «КП-Владимир»: плюсы и минусы лагерей «Икар» и «Олимп»</a:t>
            </a:r>
            <a:endParaRPr 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/>
              <a:t>Проверить детские оздоровительные лагеря 25 июня отправились депутаты </a:t>
            </a:r>
            <a:r>
              <a:rPr lang="ru-RU" sz="1800" dirty="0" err="1"/>
              <a:t>Заксобрания</a:t>
            </a:r>
            <a:r>
              <a:rPr lang="ru-RU" sz="1800" dirty="0"/>
              <a:t> и горсовета</a:t>
            </a:r>
          </a:p>
          <a:p>
            <a:pPr marL="0" indent="0">
              <a:buNone/>
            </a:pPr>
            <a:r>
              <a:rPr lang="ru-RU" sz="1800" dirty="0"/>
              <a:t>А также представители городской администрации и общественного контроля. И мы с ними. Впечатления, сразу скажем, двойственные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7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http://pri-kol.livejournal.com/11089705.html</a:t>
            </a:r>
          </a:p>
          <a:p>
            <a:pPr marL="0" indent="0">
              <a:buNone/>
            </a:pPr>
            <a:r>
              <a:rPr lang="ru-RU" cap="all" dirty="0">
                <a:hlinkClick r:id="rId2"/>
              </a:rPr>
              <a:t>СМИ СООБЩИЛИ О МАССОВОМ ПИЩЕВОМ ОТРАВЛЕНИИ В ДЕТСКОМ ЛАГЕРЕ "ОЛИМП" ВЛАДИМИРСКОЙ ОБЛАСТИ</a:t>
            </a:r>
            <a:endParaRPr lang="ru-RU" dirty="0"/>
          </a:p>
          <a:p>
            <a:pPr marL="0" lvl="0" indent="0">
              <a:buNone/>
            </a:pPr>
            <a:r>
              <a:rPr lang="ru-RU" dirty="0" err="1"/>
              <a:t>Jun</a:t>
            </a:r>
            <a:r>
              <a:rPr lang="ru-RU" dirty="0"/>
              <a:t>. 26th, 2015 </a:t>
            </a:r>
            <a:r>
              <a:rPr lang="ru-RU" dirty="0" err="1"/>
              <a:t>at</a:t>
            </a:r>
            <a:r>
              <a:rPr lang="ru-RU" dirty="0"/>
              <a:t> 9:45 </a:t>
            </a:r>
            <a:r>
              <a:rPr lang="ru-RU" dirty="0" smtClean="0"/>
              <a:t>PM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ВЛАДИМИР, 26 июня. </a:t>
            </a:r>
            <a:r>
              <a:rPr lang="ru-RU" sz="3400" b="1" dirty="0"/>
              <a:t>В СМИ появилась информация о массовом пищевом отравлении в детском оздоровительном "Олимп" Владимирской области. </a:t>
            </a:r>
            <a:r>
              <a:rPr lang="ru-RU" dirty="0"/>
              <a:t>Как пишет издание "Комсомольская правда", соответствующая информация появилась сегодня на туристическом форуме Владимира.</a:t>
            </a:r>
          </a:p>
          <a:p>
            <a:pPr marL="0" indent="0">
              <a:buNone/>
            </a:pPr>
            <a:r>
              <a:rPr lang="ru-RU" dirty="0"/>
              <a:t>Кроме того, журналистам издания удалось связаться с депутатом Законодательного собрания Владимирской области Дмитрием Павловым, который рассказал, </a:t>
            </a:r>
            <a:r>
              <a:rPr lang="ru-RU" sz="3400" b="1" dirty="0"/>
              <a:t>что его сын, отдыхающий сейчас в "Олимпе", также сообщил ему, что около 15 ребят разного возраста чем-то отравились.</a:t>
            </a:r>
          </a:p>
          <a:p>
            <a:pPr marL="0" indent="0">
              <a:buNone/>
            </a:pPr>
            <a:r>
              <a:rPr lang="ru-RU" dirty="0"/>
              <a:t>"Сын сказал, что ночью ребятам в его корпусе было плохо, их рвало. А утром они узнали, что, оказывается, и в других корпусах была такая же картина. Пострадавших детей утром забрали родители и они уехали. Не могу ручаться, что это информация достоверная на 100 процентов. Будем разбираться, что же случилось в "Олимпе" той ночью", — сказал собеседник "КП".</a:t>
            </a:r>
          </a:p>
          <a:p>
            <a:pPr marL="0" indent="0">
              <a:buNone/>
            </a:pPr>
            <a:r>
              <a:rPr lang="ru-RU" dirty="0"/>
              <a:t>Комментариев заведующей лагерем пока получить не </a:t>
            </a:r>
            <a:r>
              <a:rPr lang="ru-RU" dirty="0" smtClean="0"/>
              <a:t>удалось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1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Федеральный закон от 26.12.2008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№ </a:t>
            </a:r>
            <a:r>
              <a:rPr lang="ru-RU" dirty="0"/>
              <a:t>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(</a:t>
            </a:r>
            <a:r>
              <a:rPr lang="ru-RU" dirty="0"/>
              <a:t>далее - ФЗ «О проверках»).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Вступил </a:t>
            </a:r>
            <a:r>
              <a:rPr lang="ru-RU" dirty="0"/>
              <a:t>в силу с 1 мая 2009 года, сейчас действует в редакции от </a:t>
            </a:r>
            <a:r>
              <a:rPr lang="ru-RU" dirty="0" smtClean="0"/>
              <a:t>13.07.2015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Теперь можно смело говорить, что все проверяющие госорганы делятся на три группы.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4898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действует</a:t>
            </a:r>
            <a:endParaRPr lang="ru-RU" dirty="0"/>
          </a:p>
          <a:p>
            <a:pPr algn="ctr"/>
            <a:r>
              <a:rPr lang="ru-RU" b="1" dirty="0"/>
              <a:t>ФЗ «О проверках»</a:t>
            </a:r>
            <a:endParaRPr lang="ru-RU" dirty="0"/>
          </a:p>
          <a:p>
            <a:pPr algn="ctr"/>
            <a:r>
              <a:rPr lang="ru-RU" b="1" dirty="0"/>
              <a:t>(20 органов)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24898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 действует</a:t>
            </a:r>
            <a:endParaRPr lang="ru-RU" dirty="0"/>
          </a:p>
          <a:p>
            <a:pPr algn="ctr"/>
            <a:r>
              <a:rPr lang="ru-RU" b="1" dirty="0"/>
              <a:t>«ФЗ «О проверках»</a:t>
            </a:r>
            <a:endParaRPr lang="ru-RU" dirty="0"/>
          </a:p>
          <a:p>
            <a:pPr algn="ctr"/>
            <a:r>
              <a:rPr lang="ru-RU" b="1" dirty="0"/>
              <a:t>(6 органов)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284984"/>
            <a:ext cx="19442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Иногда действует,</a:t>
            </a:r>
            <a:endParaRPr lang="ru-RU" dirty="0"/>
          </a:p>
          <a:p>
            <a:pPr algn="ctr"/>
            <a:r>
              <a:rPr lang="ru-RU" b="1" dirty="0"/>
              <a:t>иногда нет</a:t>
            </a:r>
            <a:endParaRPr lang="ru-RU" dirty="0"/>
          </a:p>
          <a:p>
            <a:pPr algn="ctr"/>
            <a:r>
              <a:rPr lang="ru-RU" b="1" dirty="0"/>
              <a:t>(3 органа)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Доля проверок,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проводимых федеральными органами исполнительной власти -лидерами по числу проверок, от общего числа </a:t>
            </a:r>
            <a:r>
              <a:rPr lang="ru-RU" sz="2400" b="1" dirty="0" smtClean="0"/>
              <a:t>проверок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38281"/>
              </p:ext>
            </p:extLst>
          </p:nvPr>
        </p:nvGraphicFramePr>
        <p:xfrm>
          <a:off x="1403648" y="1700807"/>
          <a:ext cx="5832648" cy="1580365"/>
        </p:xfrm>
        <a:graphic>
          <a:graphicData uri="http://schemas.openxmlformats.org/drawingml/2006/table">
            <a:tbl>
              <a:tblPr/>
              <a:tblGrid>
                <a:gridCol w="648072"/>
                <a:gridCol w="1442217"/>
                <a:gridCol w="1222079"/>
                <a:gridCol w="1233221"/>
                <a:gridCol w="1287059"/>
              </a:tblGrid>
              <a:tr h="64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 власти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проверок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от общего числа проверок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Суммарная доля нарастающим итогом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МЧС России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514042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31,8%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31,8%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Роспотребнадзор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284911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Ростехнадзор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189964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61,2%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ФМС России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145568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51301"/>
              </p:ext>
            </p:extLst>
          </p:nvPr>
        </p:nvGraphicFramePr>
        <p:xfrm>
          <a:off x="1403648" y="3284984"/>
          <a:ext cx="5832648" cy="1440160"/>
        </p:xfrm>
        <a:graphic>
          <a:graphicData uri="http://schemas.openxmlformats.org/drawingml/2006/table">
            <a:tbl>
              <a:tblPr/>
              <a:tblGrid>
                <a:gridCol w="648072"/>
                <a:gridCol w="1440160"/>
                <a:gridCol w="1224136"/>
                <a:gridCol w="1235198"/>
                <a:gridCol w="1285082"/>
              </a:tblGrid>
              <a:tr h="414046">
                <a:tc>
                  <a:txBody>
                    <a:bodyPr/>
                    <a:lstStyle/>
                    <a:p>
                      <a:pPr marL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Роструд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142752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8,8%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79,1%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Россельхознадзор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71744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1860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Росреестр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69924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87,9%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1892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Ространснадзор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61252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36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91,7%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5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1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Порядок проведения проверки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по ФЗ «О проверках)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96752"/>
            <a:ext cx="7543800" cy="475252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/>
              <a:t>Плановая</a:t>
            </a:r>
          </a:p>
          <a:p>
            <a:pPr marL="0" indent="0" algn="ctr">
              <a:buNone/>
            </a:pPr>
            <a:r>
              <a:rPr lang="ru-RU" u="sng" dirty="0" smtClean="0"/>
              <a:t>План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(ежегодный план проведения плановых проверок доводится до сведения заинтересованных лиц посредством его размещения на официальном сайте органа государственного контроля (надзора) или органа муниципального контроля в сети</a:t>
            </a:r>
          </a:p>
          <a:p>
            <a:pPr marL="0" indent="0" algn="ctr">
              <a:buNone/>
            </a:pPr>
            <a:r>
              <a:rPr lang="ru-RU" u="sng" dirty="0"/>
              <a:t>Утвержденный план на сайте прокуратуры </a:t>
            </a:r>
            <a:r>
              <a:rPr lang="ru-RU" dirty="0"/>
              <a:t>в срок до 31 декабря текущего календарного года.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Внеплановая</a:t>
            </a:r>
          </a:p>
          <a:p>
            <a:pPr marL="0" indent="0" algn="ctr">
              <a:buNone/>
            </a:pPr>
            <a:r>
              <a:rPr lang="ru-RU" dirty="0"/>
              <a:t>Основание для внеплановой проверки</a:t>
            </a:r>
          </a:p>
          <a:p>
            <a:pPr marL="0" indent="0" algn="ctr">
              <a:buNone/>
            </a:pPr>
            <a:r>
              <a:rPr lang="ru-RU" dirty="0"/>
              <a:t>Согласование с прокуратурой (не всегда)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626424" cy="5904656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ru-RU" sz="1800" dirty="0"/>
              <a:t>Приказ (распоряжение) госоргана о проведении проверки с указанием конкретных проверяющих.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Уведомление от проверяющего </a:t>
            </a:r>
            <a:r>
              <a:rPr lang="ru-RU" sz="1800" dirty="0" smtClean="0"/>
              <a:t>органа за 24 часа.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/>
              <a:t>Приход проверяющих //акт </a:t>
            </a:r>
            <a:r>
              <a:rPr lang="ru-RU" sz="1800" dirty="0" err="1"/>
              <a:t>недопуска</a:t>
            </a:r>
            <a:r>
              <a:rPr lang="ru-RU" sz="1800" dirty="0"/>
              <a:t> на объект.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Предъявление документов: удостоверение проверяющего (проверяющих) и приказ (решение о проведении проверки)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Сама проверка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Оформление итогов проверки = АКТ //письмо-несогласие с актом </a:t>
            </a:r>
            <a:r>
              <a:rPr lang="ru-RU" sz="1800" dirty="0" smtClean="0"/>
              <a:t>проверки (тут же) </a:t>
            </a:r>
            <a:r>
              <a:rPr lang="ru-RU" sz="1800" dirty="0"/>
              <a:t>//ответ на письмо-несогласие с актом </a:t>
            </a:r>
            <a:r>
              <a:rPr lang="ru-RU" sz="1800" dirty="0" smtClean="0"/>
              <a:t>проверки (через 10 дней);</a:t>
            </a:r>
            <a:endParaRPr lang="ru-RU" sz="1800" dirty="0"/>
          </a:p>
          <a:p>
            <a:pPr lvl="0">
              <a:buFont typeface="+mj-lt"/>
              <a:buAutoNum type="arabicPeriod"/>
            </a:pPr>
            <a:r>
              <a:rPr lang="ru-RU" sz="1800" dirty="0"/>
              <a:t>предписание//письмо-несогласие с предписанием//ответ на письмо-несогласие с предписанием;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приказ об устранении нарушений по предписанию;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Разбор дела в адм. порядке - например </a:t>
            </a:r>
            <a:r>
              <a:rPr lang="ru-RU" sz="1800" dirty="0" err="1"/>
              <a:t>роспотребнадзор</a:t>
            </a:r>
            <a:r>
              <a:rPr lang="ru-RU" sz="1800" dirty="0"/>
              <a:t>, но не прокуратура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Разбор дела в судебном. порядке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Обжалование в суде.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КОНЕЦ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457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85800"/>
            <a:ext cx="7694240" cy="54074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8400" b="1" dirty="0"/>
              <a:t>или</a:t>
            </a:r>
          </a:p>
          <a:p>
            <a:pPr lvl="0">
              <a:buFont typeface="+mj-lt"/>
              <a:buAutoNum type="arabicPeriod"/>
            </a:pPr>
            <a:r>
              <a:rPr lang="ru-RU" sz="4400" dirty="0"/>
              <a:t>распорядительные документы:</a:t>
            </a:r>
          </a:p>
          <a:p>
            <a:r>
              <a:rPr lang="ru-RU" sz="4400" dirty="0"/>
              <a:t>решение (протокол);</a:t>
            </a:r>
          </a:p>
          <a:p>
            <a:r>
              <a:rPr lang="ru-RU" sz="4400" dirty="0"/>
              <a:t>распоряжение;</a:t>
            </a:r>
          </a:p>
          <a:p>
            <a:r>
              <a:rPr lang="ru-RU" sz="4400" dirty="0"/>
              <a:t>постановление;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4400" dirty="0"/>
              <a:t>документ-несогласие с распорядительными документами:</a:t>
            </a:r>
          </a:p>
          <a:p>
            <a:r>
              <a:rPr lang="ru-RU" sz="4400" dirty="0"/>
              <a:t>письмо;</a:t>
            </a:r>
          </a:p>
          <a:p>
            <a:r>
              <a:rPr lang="ru-RU" sz="4400" dirty="0"/>
              <a:t>жалоба;</a:t>
            </a:r>
          </a:p>
          <a:p>
            <a:r>
              <a:rPr lang="ru-RU" sz="4400" dirty="0"/>
              <a:t>административный иск;</a:t>
            </a:r>
          </a:p>
          <a:p>
            <a:pPr lvl="0">
              <a:buFont typeface="+mj-lt"/>
              <a:buAutoNum type="arabicPeriod"/>
            </a:pPr>
            <a:r>
              <a:rPr lang="ru-RU" sz="4400" dirty="0"/>
              <a:t>ответ на документ-несогласие с распорядительными документами;</a:t>
            </a:r>
          </a:p>
          <a:p>
            <a:pPr lvl="0">
              <a:buFont typeface="+mj-lt"/>
              <a:buAutoNum type="arabicPeriod"/>
            </a:pPr>
            <a:r>
              <a:rPr lang="ru-RU" sz="4400" dirty="0"/>
              <a:t>письмо на продление сроков на устранение нарушений;</a:t>
            </a:r>
          </a:p>
          <a:p>
            <a:pPr lvl="0">
              <a:buFont typeface="+mj-lt"/>
              <a:buAutoNum type="arabicPeriod"/>
            </a:pPr>
            <a:r>
              <a:rPr lang="ru-RU" sz="4400" dirty="0"/>
              <a:t>ответ на письмо о продлении сроков на устранение нарушений;</a:t>
            </a:r>
          </a:p>
          <a:p>
            <a:pPr lvl="0">
              <a:buFont typeface="+mj-lt"/>
              <a:buAutoNum type="arabicPeriod"/>
            </a:pPr>
            <a:r>
              <a:rPr lang="ru-RU" sz="4400" dirty="0"/>
              <a:t>письмо об устранении нарушений.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815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К Вам пришла проверка</vt:lpstr>
      <vt:lpstr>Презентация PowerPoint</vt:lpstr>
      <vt:lpstr>Презентация PowerPoint</vt:lpstr>
      <vt:lpstr>Презентация PowerPoint</vt:lpstr>
      <vt:lpstr>Теперь можно смело говорить, что все проверяющие госорганы делятся на три группы. </vt:lpstr>
      <vt:lpstr>Доля проверок, проводимых федеральными органами исполнительной власти -лидерами по числу проверок, от общего числа проверок</vt:lpstr>
      <vt:lpstr>Порядок проведения проверки  (по ФЗ «О проверках) </vt:lpstr>
      <vt:lpstr>Презентация PowerPoint</vt:lpstr>
      <vt:lpstr>Презентация PowerPoint</vt:lpstr>
      <vt:lpstr>Статья 8.1. Применение риск-ориентированного подхода при организации государственного контроля (надзора) (введена Федеральным законом от 13.07.2015 N 246-ФЗ)</vt:lpstr>
      <vt:lpstr>Статья 13.2. Плановые (рейдовые) осмотры (введена Федеральным законом от 14.10.2014 N 307-ФЗ) </vt:lpstr>
      <vt:lpstr>Статья 13.3. Единый реестр проверок (введена Федеральным законом от 31.12.2014 N 511-ФЗ) </vt:lpstr>
      <vt:lpstr>Статья 15. Ограничения при проведении проверки</vt:lpstr>
      <vt:lpstr>Статья 20. Недействительность результатов проверки, проведенной с грубым нарушением требований настоящего Федерального закона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Вам пришла проверка</dc:title>
  <dc:creator>Windows User</dc:creator>
  <cp:lastModifiedBy>Windows User</cp:lastModifiedBy>
  <cp:revision>24</cp:revision>
  <dcterms:created xsi:type="dcterms:W3CDTF">2015-09-08T12:06:42Z</dcterms:created>
  <dcterms:modified xsi:type="dcterms:W3CDTF">2015-09-08T19:47:44Z</dcterms:modified>
</cp:coreProperties>
</file>