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1" r:id="rId1"/>
  </p:sldMasterIdLst>
  <p:notesMasterIdLst>
    <p:notesMasterId r:id="rId9"/>
  </p:notesMasterIdLst>
  <p:handoutMasterIdLst>
    <p:handoutMasterId r:id="rId10"/>
  </p:handoutMasterIdLst>
  <p:sldIdLst>
    <p:sldId id="386" r:id="rId2"/>
    <p:sldId id="387" r:id="rId3"/>
    <p:sldId id="265" r:id="rId4"/>
    <p:sldId id="322" r:id="rId5"/>
    <p:sldId id="378" r:id="rId6"/>
    <p:sldId id="389" r:id="rId7"/>
    <p:sldId id="401" r:id="rId8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sokolov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6633"/>
    <a:srgbClr val="588A65"/>
    <a:srgbClr val="49997B"/>
    <a:srgbClr val="B90729"/>
    <a:srgbClr val="F3DB9F"/>
    <a:srgbClr val="4D5040"/>
    <a:srgbClr val="FF99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26" autoAdjust="0"/>
    <p:restoredTop sz="93534" autoAdjust="0"/>
  </p:normalViewPr>
  <p:slideViewPr>
    <p:cSldViewPr>
      <p:cViewPr varScale="1">
        <p:scale>
          <a:sx n="116" d="100"/>
          <a:sy n="116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AA3D3D9-09E6-47DB-A5AC-17E26C80FF40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EB063DE-FB1E-450B-A9D8-712A62C059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6313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8D9EA9F-8B37-4A13-9FCF-CA7630B56F06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2BEDDFC-27F2-4326-AE89-5B5C33E2BE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2883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0F5EC-EFC8-4637-AA6A-3784FC66477F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11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rgbClr val="DFE0D4"/>
                </a:solidFill>
              </a:defRPr>
            </a:lvl1pPr>
          </a:lstStyle>
          <a:p>
            <a:fld id="{C09E5752-10CB-42D9-860E-B0F281AF07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2849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02080-069C-44E8-AD2A-AFAF323D3CF9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rgbClr val="DFE0D4"/>
                </a:solidFill>
              </a:defRPr>
            </a:lvl1pPr>
          </a:lstStyle>
          <a:p>
            <a:fld id="{9913FA60-D050-4DF5-91E5-05EBA21684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5247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FE9FF-6A4B-4865-9656-6046E97801BE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15B42-8947-40B7-B8A3-E1C5E0DA63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487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10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9" name="Дата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A3DECBD-98EC-4890-8BBA-2DA333BA0C90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626551"/>
                </a:solidFill>
              </a:defRPr>
            </a:lvl1pPr>
          </a:lstStyle>
          <a:p>
            <a:fld id="{AD06B2C9-92D6-4A75-AC05-4AFC75A3B9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593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C0BEAF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19F5D794BD03C949955766B0F5D62DC58C62C9E563AF3D06E44288C513F45714B4783966FE75039EcECEH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hyperlink" Target="consultantplus://offline/ref=35CBAB08913F02AC658F469D8248B5862FDFD0EA8B7D3C07A92DC47E1DF2D2239A3485D1C70E4A41s6C1H" TargetMode="External"/><Relationship Id="rId4" Type="http://schemas.openxmlformats.org/officeDocument/2006/relationships/hyperlink" Target="consultantplus://offline/ref=19F5D794BD03C949955766B0F5D62DC58C62C9E563AF3D06E44288C513F45714B4783966FE75039DcEC8H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88" y="2474913"/>
            <a:ext cx="9144001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 </a:t>
            </a:r>
            <a:endParaRPr lang="ru-RU" sz="1800" dirty="0">
              <a:solidFill>
                <a:schemeClr val="bg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8366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4F271C">
                    <a:satMod val="13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4F271C">
                  <a:satMod val="13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extBox 60"/>
          <p:cNvSpPr txBox="1">
            <a:spLocks noChangeArrowheads="1"/>
          </p:cNvSpPr>
          <p:nvPr/>
        </p:nvSpPr>
        <p:spPr bwMode="auto">
          <a:xfrm>
            <a:off x="179388" y="2636838"/>
            <a:ext cx="8816975" cy="4953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Лицензирование образовательной деятельности</a:t>
            </a:r>
            <a:endParaRPr lang="ru-RU" altLang="ru-RU" sz="2400" b="1">
              <a:cs typeface="Arial" panose="020B0604020202020204" pitchFamily="34" charset="0"/>
            </a:endParaRPr>
          </a:p>
        </p:txBody>
      </p:sp>
      <p:sp>
        <p:nvSpPr>
          <p:cNvPr id="5125" name="TextBox 71"/>
          <p:cNvSpPr txBox="1">
            <a:spLocks noChangeArrowheads="1"/>
          </p:cNvSpPr>
          <p:nvPr/>
        </p:nvSpPr>
        <p:spPr bwMode="auto">
          <a:xfrm>
            <a:off x="503238" y="2808288"/>
            <a:ext cx="86407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>
                <a:cs typeface="Arial" panose="020B0604020202020204" pitchFamily="34" charset="0"/>
              </a:rPr>
              <a:t> </a:t>
            </a:r>
          </a:p>
        </p:txBody>
      </p:sp>
      <p:sp>
        <p:nvSpPr>
          <p:cNvPr id="5126" name="TextBox 72"/>
          <p:cNvSpPr txBox="1">
            <a:spLocks noChangeArrowheads="1"/>
          </p:cNvSpPr>
          <p:nvPr/>
        </p:nvSpPr>
        <p:spPr bwMode="auto">
          <a:xfrm>
            <a:off x="504825" y="2000250"/>
            <a:ext cx="8639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>
                <a:cs typeface="Arial" panose="020B0604020202020204" pitchFamily="34" charset="0"/>
              </a:rPr>
              <a:t> </a:t>
            </a:r>
          </a:p>
        </p:txBody>
      </p:sp>
      <p:sp>
        <p:nvSpPr>
          <p:cNvPr id="5127" name="TextBox 74"/>
          <p:cNvSpPr txBox="1">
            <a:spLocks noChangeArrowheads="1"/>
          </p:cNvSpPr>
          <p:nvPr/>
        </p:nvSpPr>
        <p:spPr bwMode="auto">
          <a:xfrm>
            <a:off x="503238" y="3816350"/>
            <a:ext cx="8639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>
                <a:cs typeface="Arial" panose="020B0604020202020204" pitchFamily="34" charset="0"/>
              </a:rPr>
              <a:t> </a:t>
            </a:r>
          </a:p>
        </p:txBody>
      </p:sp>
      <p:sp>
        <p:nvSpPr>
          <p:cNvPr id="5128" name="TextBox 76"/>
          <p:cNvSpPr txBox="1">
            <a:spLocks noChangeArrowheads="1"/>
          </p:cNvSpPr>
          <p:nvPr/>
        </p:nvSpPr>
        <p:spPr bwMode="auto">
          <a:xfrm>
            <a:off x="504825" y="4357688"/>
            <a:ext cx="86391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>
                <a:cs typeface="Arial" panose="020B0604020202020204" pitchFamily="34" charset="0"/>
              </a:rPr>
              <a:t> </a:t>
            </a:r>
          </a:p>
        </p:txBody>
      </p:sp>
      <p:sp>
        <p:nvSpPr>
          <p:cNvPr id="5129" name="TextBox 77"/>
          <p:cNvSpPr txBox="1">
            <a:spLocks noChangeArrowheads="1"/>
          </p:cNvSpPr>
          <p:nvPr/>
        </p:nvSpPr>
        <p:spPr bwMode="auto">
          <a:xfrm>
            <a:off x="503238" y="5651500"/>
            <a:ext cx="8640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>
                <a:cs typeface="Arial" panose="020B0604020202020204" pitchFamily="34" charset="0"/>
              </a:rPr>
              <a:t> </a:t>
            </a:r>
          </a:p>
        </p:txBody>
      </p:sp>
      <p:sp>
        <p:nvSpPr>
          <p:cNvPr id="5130" name="TextBox 21"/>
          <p:cNvSpPr txBox="1">
            <a:spLocks noChangeArrowheads="1"/>
          </p:cNvSpPr>
          <p:nvPr/>
        </p:nvSpPr>
        <p:spPr bwMode="auto">
          <a:xfrm>
            <a:off x="503238" y="5075238"/>
            <a:ext cx="86391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571875" y="4711700"/>
            <a:ext cx="5214938" cy="13128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2000" b="1">
                <a:solidFill>
                  <a:srgbClr val="F5F3EA"/>
                </a:solidFill>
                <a:latin typeface="Times New Roman" panose="02020603050405020304" pitchFamily="18" charset="0"/>
              </a:rPr>
              <a:t>Ирина Ивановна Щукина, </a:t>
            </a:r>
          </a:p>
          <a:p>
            <a:pPr algn="l" eaLnBrk="1" hangingPunct="1"/>
            <a:endParaRPr lang="ru-RU" altLang="ru-RU" sz="800" b="1">
              <a:solidFill>
                <a:srgbClr val="F5F3EA"/>
              </a:solidFill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ru-RU" altLang="ru-RU" sz="1800" b="1" i="1">
                <a:solidFill>
                  <a:srgbClr val="F5F3EA"/>
                </a:solidFill>
                <a:latin typeface="Times New Roman" panose="02020603050405020304" pitchFamily="18" charset="0"/>
              </a:rPr>
              <a:t>Департамент образования области</a:t>
            </a:r>
          </a:p>
          <a:p>
            <a:pPr algn="l" eaLnBrk="1" hangingPunct="1">
              <a:lnSpc>
                <a:spcPct val="90000"/>
              </a:lnSpc>
            </a:pPr>
            <a:endParaRPr lang="ru-RU" altLang="ru-RU" sz="300" b="1" i="1">
              <a:solidFill>
                <a:srgbClr val="F5F3EA"/>
              </a:solidFill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ru-RU" altLang="ru-RU" sz="1800" b="1" i="1">
                <a:solidFill>
                  <a:srgbClr val="F5F3EA"/>
                </a:solidFill>
                <a:latin typeface="Times New Roman" panose="02020603050405020304" pitchFamily="18" charset="0"/>
              </a:rPr>
              <a:t>ведущий консультант управления контроля и надзора в сфере образования  </a:t>
            </a:r>
          </a:p>
        </p:txBody>
      </p:sp>
      <p:pic>
        <p:nvPicPr>
          <p:cNvPr id="5133" name="Picture 13" descr="&amp;Gcy;&amp;iecy;&amp;rcy;&amp;bcy; &amp;Vcy;&amp;ocy;&amp;lcy;&amp;ocy;&amp;gcy;&amp;ocy;&amp;dcy;&amp;scy;&amp;kcy;&amp;ocy;&amp;jcy; &amp;ocy;&amp;bcy;&amp;lcy;&amp;acy;&amp;scy;&amp;tcy;&amp;i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57963"/>
            <a:ext cx="91440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 </a:t>
            </a:r>
            <a:endParaRPr lang="ru-RU" sz="1800" dirty="0">
              <a:solidFill>
                <a:schemeClr val="bg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8366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4F271C">
                    <a:satMod val="13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4F271C">
                  <a:satMod val="13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TextBox 60"/>
          <p:cNvSpPr txBox="1">
            <a:spLocks noChangeArrowheads="1"/>
          </p:cNvSpPr>
          <p:nvPr/>
        </p:nvSpPr>
        <p:spPr bwMode="auto">
          <a:xfrm>
            <a:off x="357188" y="1143000"/>
            <a:ext cx="8639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800" b="1"/>
              <a:t> </a:t>
            </a:r>
            <a:endParaRPr lang="ru-RU" altLang="ru-RU" sz="1800" b="1">
              <a:cs typeface="Arial" panose="020B0604020202020204" pitchFamily="34" charset="0"/>
            </a:endParaRPr>
          </a:p>
        </p:txBody>
      </p:sp>
      <p:sp>
        <p:nvSpPr>
          <p:cNvPr id="6149" name="TextBox 71"/>
          <p:cNvSpPr txBox="1">
            <a:spLocks noChangeArrowheads="1"/>
          </p:cNvSpPr>
          <p:nvPr/>
        </p:nvSpPr>
        <p:spPr bwMode="auto">
          <a:xfrm>
            <a:off x="503238" y="2781300"/>
            <a:ext cx="8640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>
                <a:cs typeface="Arial" panose="020B0604020202020204" pitchFamily="34" charset="0"/>
              </a:rPr>
              <a:t> </a:t>
            </a:r>
          </a:p>
        </p:txBody>
      </p:sp>
      <p:sp>
        <p:nvSpPr>
          <p:cNvPr id="6150" name="TextBox 72"/>
          <p:cNvSpPr txBox="1">
            <a:spLocks noChangeArrowheads="1"/>
          </p:cNvSpPr>
          <p:nvPr/>
        </p:nvSpPr>
        <p:spPr bwMode="auto">
          <a:xfrm>
            <a:off x="857250" y="1285875"/>
            <a:ext cx="8286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>
                <a:cs typeface="Arial" panose="020B0604020202020204" pitchFamily="34" charset="0"/>
              </a:rPr>
              <a:t> </a:t>
            </a:r>
          </a:p>
        </p:txBody>
      </p:sp>
      <p:sp>
        <p:nvSpPr>
          <p:cNvPr id="6151" name="TextBox 74"/>
          <p:cNvSpPr txBox="1">
            <a:spLocks noChangeArrowheads="1"/>
          </p:cNvSpPr>
          <p:nvPr/>
        </p:nvSpPr>
        <p:spPr bwMode="auto">
          <a:xfrm>
            <a:off x="503238" y="3816350"/>
            <a:ext cx="8639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>
                <a:cs typeface="Arial" panose="020B0604020202020204" pitchFamily="34" charset="0"/>
              </a:rPr>
              <a:t> </a:t>
            </a:r>
          </a:p>
        </p:txBody>
      </p:sp>
      <p:sp>
        <p:nvSpPr>
          <p:cNvPr id="6152" name="TextBox 76"/>
          <p:cNvSpPr txBox="1">
            <a:spLocks noChangeArrowheads="1"/>
          </p:cNvSpPr>
          <p:nvPr/>
        </p:nvSpPr>
        <p:spPr bwMode="auto">
          <a:xfrm>
            <a:off x="504825" y="4357688"/>
            <a:ext cx="86391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>
                <a:cs typeface="Arial" panose="020B0604020202020204" pitchFamily="34" charset="0"/>
              </a:rPr>
              <a:t> </a:t>
            </a:r>
          </a:p>
        </p:txBody>
      </p:sp>
      <p:sp>
        <p:nvSpPr>
          <p:cNvPr id="6153" name="TextBox 77"/>
          <p:cNvSpPr txBox="1">
            <a:spLocks noChangeArrowheads="1"/>
          </p:cNvSpPr>
          <p:nvPr/>
        </p:nvSpPr>
        <p:spPr bwMode="auto">
          <a:xfrm>
            <a:off x="503238" y="5651500"/>
            <a:ext cx="86407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>
                <a:cs typeface="Arial" panose="020B0604020202020204" pitchFamily="34" charset="0"/>
              </a:rPr>
              <a:t> </a:t>
            </a:r>
          </a:p>
        </p:txBody>
      </p:sp>
      <p:sp>
        <p:nvSpPr>
          <p:cNvPr id="6154" name="TextBox 21"/>
          <p:cNvSpPr txBox="1">
            <a:spLocks noChangeArrowheads="1"/>
          </p:cNvSpPr>
          <p:nvPr/>
        </p:nvSpPr>
        <p:spPr bwMode="auto">
          <a:xfrm>
            <a:off x="928688" y="4786313"/>
            <a:ext cx="8001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31913" y="115888"/>
            <a:ext cx="6143625" cy="39687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tabLst>
                <a:tab pos="5203825" algn="l"/>
              </a:tabLst>
              <a:defRPr/>
            </a:pPr>
            <a:r>
              <a:rPr lang="ru-RU" sz="2000" b="1" dirty="0">
                <a:cs typeface="Arial" panose="020B0604020202020204" pitchFamily="34" charset="0"/>
              </a:rPr>
              <a:t>Нормативные правовые акты</a:t>
            </a:r>
          </a:p>
        </p:txBody>
      </p:sp>
      <p:pic>
        <p:nvPicPr>
          <p:cNvPr id="13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765175"/>
            <a:ext cx="469900" cy="4270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sp>
        <p:nvSpPr>
          <p:cNvPr id="6157" name="Прямоугольник 13"/>
          <p:cNvSpPr>
            <a:spLocks noChangeArrowheads="1"/>
          </p:cNvSpPr>
          <p:nvPr/>
        </p:nvSpPr>
        <p:spPr bwMode="auto">
          <a:xfrm>
            <a:off x="827088" y="692150"/>
            <a:ext cx="8143875" cy="64135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1800">
                <a:cs typeface="Arial" panose="020B0604020202020204" pitchFamily="34" charset="0"/>
              </a:rPr>
              <a:t>Федеральный закон от 04.05.2011 № 99 - ФЗ</a:t>
            </a:r>
          </a:p>
          <a:p>
            <a:pPr algn="l" eaLnBrk="1" hangingPunct="1"/>
            <a:r>
              <a:rPr lang="ru-RU" altLang="ru-RU" sz="1800">
                <a:cs typeface="Arial" panose="020B0604020202020204" pitchFamily="34" charset="0"/>
              </a:rPr>
              <a:t>«О лицензировании отдельных видов деятельности»</a:t>
            </a:r>
          </a:p>
        </p:txBody>
      </p:sp>
      <p:pic>
        <p:nvPicPr>
          <p:cNvPr id="6158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557338"/>
            <a:ext cx="4699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Прямоугольник 15"/>
          <p:cNvSpPr>
            <a:spLocks noChangeArrowheads="1"/>
          </p:cNvSpPr>
          <p:nvPr/>
        </p:nvSpPr>
        <p:spPr bwMode="auto">
          <a:xfrm>
            <a:off x="755650" y="1412875"/>
            <a:ext cx="8215313" cy="64135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1800">
                <a:cs typeface="Arial" panose="020B0604020202020204" pitchFamily="34" charset="0"/>
              </a:rPr>
              <a:t>Федеральный закон от  29.12.2012  № 273 - ФЗ</a:t>
            </a:r>
          </a:p>
          <a:p>
            <a:pPr algn="l" eaLnBrk="1" hangingPunct="1"/>
            <a:r>
              <a:rPr lang="ru-RU" altLang="ru-RU" sz="1800">
                <a:cs typeface="Arial" panose="020B0604020202020204" pitchFamily="34" charset="0"/>
              </a:rPr>
              <a:t>«Об образовании в Российской Федерации»</a:t>
            </a:r>
          </a:p>
        </p:txBody>
      </p:sp>
      <p:pic>
        <p:nvPicPr>
          <p:cNvPr id="6160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420938"/>
            <a:ext cx="4699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1" name="Прямоугольник 17"/>
          <p:cNvSpPr>
            <a:spLocks noChangeArrowheads="1"/>
          </p:cNvSpPr>
          <p:nvPr/>
        </p:nvSpPr>
        <p:spPr bwMode="auto">
          <a:xfrm>
            <a:off x="755650" y="2205038"/>
            <a:ext cx="8143875" cy="64135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1800">
                <a:cs typeface="Arial" panose="020B0604020202020204" pitchFamily="34" charset="0"/>
              </a:rPr>
              <a:t>Федеральный закон от 27.07.2010 № 210 - ФЗ</a:t>
            </a:r>
          </a:p>
          <a:p>
            <a:pPr algn="l" eaLnBrk="1" hangingPunct="1"/>
            <a:r>
              <a:rPr lang="ru-RU" altLang="ru-RU" sz="1800">
                <a:cs typeface="Arial" panose="020B0604020202020204" pitchFamily="34" charset="0"/>
              </a:rPr>
              <a:t>«О предоставлении государственных и муниципальных услуг»</a:t>
            </a:r>
          </a:p>
        </p:txBody>
      </p:sp>
      <p:sp>
        <p:nvSpPr>
          <p:cNvPr id="6162" name="Прямоугольник 18"/>
          <p:cNvSpPr>
            <a:spLocks noChangeArrowheads="1"/>
          </p:cNvSpPr>
          <p:nvPr/>
        </p:nvSpPr>
        <p:spPr bwMode="auto">
          <a:xfrm>
            <a:off x="827088" y="3068638"/>
            <a:ext cx="8029575" cy="110013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1800">
                <a:cs typeface="Arial" panose="020B0604020202020204" pitchFamily="34" charset="0"/>
              </a:rPr>
              <a:t>Федеральный закон</a:t>
            </a:r>
            <a:r>
              <a:rPr lang="ru-RU" altLang="ru-RU"/>
              <a:t> от 26.12.2008 № 294 - ФЗ</a:t>
            </a:r>
          </a:p>
          <a:p>
            <a:pPr algn="l" eaLnBrk="1" hangingPunct="1"/>
            <a:r>
              <a:rPr lang="ru-RU" altLang="ru-RU"/>
              <a:t>«О защите прав юридических лиц и индивидуальных предпринимателей при осуществлении государственного контроля (надзора) и муниципального контроля"</a:t>
            </a:r>
            <a:endParaRPr lang="ru-RU" altLang="ru-RU" sz="1800">
              <a:cs typeface="Arial" panose="020B0604020202020204" pitchFamily="34" charset="0"/>
            </a:endParaRPr>
          </a:p>
        </p:txBody>
      </p:sp>
      <p:pic>
        <p:nvPicPr>
          <p:cNvPr id="6163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57563"/>
            <a:ext cx="4699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4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437063"/>
            <a:ext cx="4699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5" name="Прямоугольник 21"/>
          <p:cNvSpPr>
            <a:spLocks noChangeArrowheads="1"/>
          </p:cNvSpPr>
          <p:nvPr/>
        </p:nvSpPr>
        <p:spPr bwMode="auto">
          <a:xfrm>
            <a:off x="827088" y="4365625"/>
            <a:ext cx="7893050" cy="64135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1800">
                <a:cs typeface="Arial" panose="020B0604020202020204" pitchFamily="34" charset="0"/>
              </a:rPr>
              <a:t>Постановление Правительства РФ от 28.10.2013 № 966 </a:t>
            </a:r>
          </a:p>
          <a:p>
            <a:pPr algn="l" eaLnBrk="1" hangingPunct="1"/>
            <a:r>
              <a:rPr lang="ru-RU" altLang="ru-RU" sz="1800">
                <a:cs typeface="Arial" panose="020B0604020202020204" pitchFamily="34" charset="0"/>
              </a:rPr>
              <a:t>«О лицензировании образовательной деятельности» </a:t>
            </a:r>
          </a:p>
        </p:txBody>
      </p:sp>
      <p:pic>
        <p:nvPicPr>
          <p:cNvPr id="6166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516563"/>
            <a:ext cx="4699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7" name="Прямоугольник 25"/>
          <p:cNvSpPr>
            <a:spLocks noChangeArrowheads="1"/>
          </p:cNvSpPr>
          <p:nvPr/>
        </p:nvSpPr>
        <p:spPr bwMode="auto">
          <a:xfrm>
            <a:off x="827088" y="5300663"/>
            <a:ext cx="8001000" cy="131445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/>
              <a:t>Приказ Минобрнауки России от 17.03.2015 № 244</a:t>
            </a:r>
          </a:p>
          <a:p>
            <a:pPr algn="l" eaLnBrk="1" hangingPunct="1"/>
            <a:r>
              <a:rPr lang="ru-RU" altLang="ru-RU"/>
              <a:t>«Об утверждении Административного регламента предоставления органами государственной власти субъектов Российской Федерации, осуществляющими переданные полномочия Российской Федерации в сфере образования, государственной услуги по лицензированию образовательной деятельности»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557963"/>
            <a:ext cx="91440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 </a:t>
            </a:r>
            <a:endParaRPr lang="ru-RU" sz="1800" dirty="0">
              <a:solidFill>
                <a:schemeClr val="bg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8366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  <a:defRPr/>
            </a:pPr>
            <a:endParaRPr lang="ru-RU" sz="2000" dirty="0">
              <a:solidFill>
                <a:srgbClr val="4F271C">
                  <a:satMod val="13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51" name="TextBox 5"/>
          <p:cNvSpPr txBox="1">
            <a:spLocks noChangeArrowheads="1"/>
          </p:cNvSpPr>
          <p:nvPr/>
        </p:nvSpPr>
        <p:spPr bwMode="auto">
          <a:xfrm>
            <a:off x="250825" y="1557338"/>
            <a:ext cx="8497888" cy="201453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endParaRPr lang="ru-RU" altLang="ru-RU" sz="1800" b="1"/>
          </a:p>
          <a:p>
            <a:pPr eaLnBrk="1" hangingPunct="1"/>
            <a:r>
              <a:rPr lang="ru-RU" altLang="ru-RU" sz="1800" b="1"/>
              <a:t>ч.1 ст. 91 ФЗ  от 29 декабря 2012 года № 273  ФЗ «Об образовании в РФ» образовательная деятельность подлежит лицензированию в соответствии с законодательством РФ о лицензировании отдельных видов деятельности с учетом особенностей ст. 91 указанного закона </a:t>
            </a:r>
          </a:p>
          <a:p>
            <a:pPr algn="l" eaLnBrk="1" hangingPunct="1"/>
            <a:endParaRPr lang="ru-RU" altLang="ru-RU" sz="1800" b="1"/>
          </a:p>
          <a:p>
            <a:pPr algn="l" eaLnBrk="1" hangingPunct="1"/>
            <a:endParaRPr lang="ru-RU" altLang="ru-RU" sz="1800" b="1"/>
          </a:p>
        </p:txBody>
      </p:sp>
      <p:sp>
        <p:nvSpPr>
          <p:cNvPr id="18" name="Прямоугольник 17"/>
          <p:cNvSpPr/>
          <p:nvPr/>
        </p:nvSpPr>
        <p:spPr>
          <a:xfrm>
            <a:off x="323850" y="404813"/>
            <a:ext cx="8643938" cy="70167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>
                <a:cs typeface="Arial" panose="020B0604020202020204" pitchFamily="34" charset="0"/>
              </a:rPr>
              <a:t>Федеральный закон от 29 декабря 2012 года  № 273 – ФЗ </a:t>
            </a:r>
          </a:p>
          <a:p>
            <a:pPr eaLnBrk="1" hangingPunct="1"/>
            <a:r>
              <a:rPr lang="ru-RU" altLang="ru-RU" sz="2000" b="1">
                <a:cs typeface="Arial" panose="020B0604020202020204" pitchFamily="34" charset="0"/>
              </a:rPr>
              <a:t>«Об образовании в Российской Федерации»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gray">
          <a:xfrm>
            <a:off x="556354" y="3805223"/>
            <a:ext cx="7861096" cy="215957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2000" b="1">
                <a:solidFill>
                  <a:srgbClr val="F3DB9F"/>
                </a:solidFill>
                <a:latin typeface="Calibri" panose="020F0502020204030204" pitchFamily="34" charset="0"/>
              </a:rPr>
              <a:t>Лицензирование образовательной деятельности 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ru-RU" altLang="ru-RU" sz="2000">
                <a:latin typeface="Calibri" panose="020F0502020204030204" pitchFamily="34" charset="0"/>
              </a:rPr>
              <a:t> </a:t>
            </a:r>
            <a:r>
              <a:rPr lang="ru-RU" altLang="ru-RU" sz="2000" b="1">
                <a:latin typeface="Calibri" panose="020F0502020204030204" pitchFamily="34" charset="0"/>
              </a:rPr>
              <a:t>осуществляется по видам образования, 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ru-RU" altLang="ru-RU" sz="2000" b="1">
                <a:latin typeface="Calibri" panose="020F0502020204030204" pitchFamily="34" charset="0"/>
              </a:rPr>
              <a:t> по уровням образования, 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ru-RU" altLang="ru-RU" sz="2000" b="1">
                <a:latin typeface="Calibri" panose="020F0502020204030204" pitchFamily="34" charset="0"/>
              </a:rPr>
              <a:t> по профессиям, специальностям, 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ru-RU" altLang="ru-RU" sz="2000" b="1">
                <a:latin typeface="Calibri" panose="020F0502020204030204" pitchFamily="34" charset="0"/>
              </a:rPr>
              <a:t> направлениям подготовки (для профессионального</a:t>
            </a:r>
            <a:r>
              <a:rPr lang="en-US" altLang="ru-RU" sz="2000" b="1">
                <a:latin typeface="Calibri" panose="020F0502020204030204" pitchFamily="34" charset="0"/>
              </a:rPr>
              <a:t> </a:t>
            </a:r>
            <a:r>
              <a:rPr lang="ru-RU" altLang="ru-RU" sz="1800" b="1"/>
              <a:t>образования), </a:t>
            </a:r>
            <a:r>
              <a:rPr lang="ru-RU" altLang="ru-RU" sz="2000" b="1">
                <a:latin typeface="Calibri" panose="020F0502020204030204" pitchFamily="34" charset="0"/>
              </a:rPr>
              <a:t> </a:t>
            </a:r>
          </a:p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ru-RU" altLang="ru-RU" sz="2000" b="1">
                <a:latin typeface="Calibri" panose="020F0502020204030204" pitchFamily="34" charset="0"/>
              </a:rPr>
              <a:t> по подвидам дополнительного образования</a:t>
            </a:r>
            <a:r>
              <a:rPr lang="ru-RU" altLang="ru-RU" sz="2000">
                <a:latin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6308725"/>
            <a:ext cx="9144000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Лицензирование образовательной деятельности</a:t>
            </a:r>
            <a:endParaRPr lang="ru-RU" sz="1800" dirty="0">
              <a:solidFill>
                <a:schemeClr val="bg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anchor="ctr">
            <a:norm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ru-RU" altLang="ru-RU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общеобразовательные программы </a:t>
            </a:r>
            <a:endParaRPr lang="ru-RU" altLang="ru-RU" sz="2400" b="1">
              <a:effectLst>
                <a:outerShdw blurRad="38100" dist="38100" dir="2700000" algn="tl">
                  <a:srgbClr val="000000"/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gray">
          <a:xfrm>
            <a:off x="915958" y="1276447"/>
            <a:ext cx="7501976" cy="1093889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2000"/>
              <a:t>1. Дополнительные общеразвивающие программы</a:t>
            </a:r>
          </a:p>
          <a:p>
            <a:pPr algn="l" eaLnBrk="1" hangingPunct="1"/>
            <a:r>
              <a:rPr lang="ru-RU" altLang="ru-RU" sz="2000"/>
              <a:t>2. Дополнительные предпрофессиональные программы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900113" y="2420938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chemeClr val="folHlink"/>
                </a:solidFill>
              </a:rPr>
              <a:t>Вправе реализовывать:</a:t>
            </a:r>
          </a:p>
        </p:txBody>
      </p:sp>
      <p:graphicFrame>
        <p:nvGraphicFramePr>
          <p:cNvPr id="8305" name="Group 113"/>
          <p:cNvGraphicFramePr>
            <a:graphicFrameLocks noGrp="1"/>
          </p:cNvGraphicFramePr>
          <p:nvPr/>
        </p:nvGraphicFramePr>
        <p:xfrm>
          <a:off x="354013" y="2852738"/>
          <a:ext cx="8789987" cy="3287712"/>
        </p:xfrm>
        <a:graphic>
          <a:graphicData uri="http://schemas.openxmlformats.org/drawingml/2006/table">
            <a:tbl>
              <a:tblPr/>
              <a:tblGrid>
                <a:gridCol w="6305550"/>
                <a:gridCol w="2484437"/>
              </a:tblGrid>
              <a:tr h="1800225">
                <a:tc>
                  <a:txBody>
                    <a:bodyPr/>
                    <a:lstStyle>
                      <a:lvl1pPr marL="419100" indent="-419100" eaLnBrk="0" hangingPunct="0">
                        <a:spcBef>
                          <a:spcPct val="20000"/>
                        </a:spcBef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74700" indent="-3810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030288" indent="-3619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320800" indent="-342900" eaLnBrk="0" hangingPunct="0">
                        <a:spcBef>
                          <a:spcPct val="20000"/>
                        </a:spcBef>
                        <a:buClr>
                          <a:srgbClr val="A8CDD7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1595438" indent="-342900" eaLnBrk="0" hangingPunct="0">
                        <a:spcBef>
                          <a:spcPct val="20000"/>
                        </a:spcBef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052638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509838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2967038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424238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AutoNum type="arabicPeriod"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Организации дополнительного образования</a:t>
                      </a:r>
                    </a:p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AutoNum type="arabicPeriod"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Дошкольные образовательные организации</a:t>
                      </a:r>
                    </a:p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AutoNum type="arabicPeriod"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Общеобразовательные организации</a:t>
                      </a:r>
                    </a:p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AutoNum type="arabicPeriod"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Профессиональные образовательные организации</a:t>
                      </a:r>
                    </a:p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AutoNum type="arabicPeriod"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Организации дополнительного профессионального образования</a:t>
                      </a:r>
                    </a:p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AutoNum type="arabicPeriod"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Образовательные организации высшего образования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5040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3937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66833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977900" eaLnBrk="0" hangingPunct="0">
                        <a:spcBef>
                          <a:spcPct val="20000"/>
                        </a:spcBef>
                        <a:buClr>
                          <a:srgbClr val="A8CDD7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1252538" eaLnBrk="0" hangingPunct="0">
                        <a:spcBef>
                          <a:spcPct val="20000"/>
                        </a:spcBef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17097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1669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2624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0813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D3232"/>
                          </a:solidFill>
                          <a:effectLst/>
                          <a:latin typeface="Arial" panose="020B0604020202020204" pitchFamily="34" charset="0"/>
                        </a:rPr>
                        <a:t>Организации, осуществляющие образовательную деятельность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D3232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>
                      <a:lvl1pPr marL="419100" indent="-419100" eaLnBrk="0" hangingPunct="0">
                        <a:spcBef>
                          <a:spcPct val="20000"/>
                        </a:spcBef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74700" indent="-3810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030288" indent="-3619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320800" indent="-342900" eaLnBrk="0" hangingPunct="0">
                        <a:spcBef>
                          <a:spcPct val="20000"/>
                        </a:spcBef>
                        <a:buClr>
                          <a:srgbClr val="A8CDD7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1595438" indent="-342900" eaLnBrk="0" hangingPunct="0">
                        <a:spcBef>
                          <a:spcPct val="20000"/>
                        </a:spcBef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052638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509838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2967038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424238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19100" marR="0" lvl="0" indent="-419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 Организации, осуществляющие лечение, оздоровление и отдых</a:t>
                      </a:r>
                    </a:p>
                    <a:p>
                      <a:pPr marL="419100" marR="0" lvl="0" indent="-419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 Иные юридические лица (АО, ООО, МУК)</a:t>
                      </a:r>
                    </a:p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 Индивидуальные предприниматели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504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6557963"/>
            <a:ext cx="91440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 </a:t>
            </a:r>
            <a:endParaRPr lang="ru-RU" sz="1800" dirty="0">
              <a:solidFill>
                <a:schemeClr val="bg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anchor="ctr">
            <a:norm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F5F3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anose="020B0503020204020204" pitchFamily="34" charset="0"/>
              </a:rPr>
              <a:t>Основные лицензионные требования предъявляемые к лицензиату</a:t>
            </a:r>
          </a:p>
        </p:txBody>
      </p:sp>
      <p:graphicFrame>
        <p:nvGraphicFramePr>
          <p:cNvPr id="11356" name="Group 92"/>
          <p:cNvGraphicFramePr>
            <a:graphicFrameLocks noGrp="1"/>
          </p:cNvGraphicFramePr>
          <p:nvPr/>
        </p:nvGraphicFramePr>
        <p:xfrm>
          <a:off x="354013" y="1412875"/>
          <a:ext cx="8542337" cy="5040313"/>
        </p:xfrm>
        <a:graphic>
          <a:graphicData uri="http://schemas.openxmlformats.org/drawingml/2006/table">
            <a:tbl>
              <a:tblPr/>
              <a:tblGrid>
                <a:gridCol w="8359775"/>
                <a:gridCol w="208280"/>
              </a:tblGrid>
              <a:tr h="5040313">
                <a:tc>
                  <a:txBody>
                    <a:bodyPr/>
                    <a:lstStyle>
                      <a:lvl1pPr marL="419100" indent="-419100" eaLnBrk="0" hangingPunct="0">
                        <a:spcBef>
                          <a:spcPct val="20000"/>
                        </a:spcBef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74700" indent="-3810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030288" indent="-3619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320800" indent="-342900" eaLnBrk="0" hangingPunct="0">
                        <a:spcBef>
                          <a:spcPct val="20000"/>
                        </a:spcBef>
                        <a:buClr>
                          <a:srgbClr val="A8CDD7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1595438" indent="-342900" eaLnBrk="0" hangingPunct="0">
                        <a:spcBef>
                          <a:spcPct val="20000"/>
                        </a:spcBef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052638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509838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2967038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424238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1. Наличие на законных основаниях зданий, строений, сооружений, помещений и территорий, необходимых для осуществления образовательной деятельности.</a:t>
                      </a:r>
                    </a:p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2.  Наличие материально-технического обеспечения образовательной деятельности, оборудование помещений в соответствии с государственными и местными нормами и требованиями.</a:t>
                      </a:r>
                    </a:p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 Наличие условий для охраны здоровья обучающихся в соответствии со </a:t>
                      </a: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hlinkClick r:id="rId3"/>
                        </a:rPr>
                        <a:t>статьями 37</a:t>
                      </a: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и </a:t>
                      </a: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hlinkClick r:id="rId4"/>
                        </a:rPr>
                        <a:t>41</a:t>
                      </a: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Федерального закона "Об образовании в Российской Федерации».</a:t>
                      </a:r>
                    </a:p>
                    <a:p>
                      <a:pPr marL="419100" marR="0" lvl="0" indent="-4191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4. Наличие разработанных и утвержденных организацией, осуществляющей образовательную деятельность, образовательных программ в соответствии со </a:t>
                      </a: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hlinkClick r:id="rId5"/>
                        </a:rPr>
                        <a:t>статьей 12</a:t>
                      </a: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Федерального закона "Об образовании в Российской Федерации».</a:t>
                      </a:r>
                    </a:p>
                    <a:p>
                      <a:pPr marL="419100" marR="0" lvl="0" indent="-4191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5.Наличие в штате лицензиата или привлечение им на ином законном основании педагогических работников, имеющих профессиональное образование, обладающих соответствующей квалификацией, имеющих стаж работы, необходимый для осуществления образовательной деятельности по реализуемым образовательным программам.</a:t>
                      </a:r>
                    </a:p>
                    <a:p>
                      <a:pPr marL="419100" marR="0" lvl="0" indent="-4191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6.Наличие печатных и электронных образовательных и информационных ресурсов по реализуемым в соответствии с лицензией образовательным программам.</a:t>
                      </a:r>
                    </a:p>
                    <a:p>
                      <a:pPr marL="419100" marR="0" lvl="0" indent="-4191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7. Наличие санитарно-эпидемиологического заключения.</a:t>
                      </a:r>
                    </a:p>
                    <a:p>
                      <a:pPr marL="419100" marR="0" lvl="0" indent="-4191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8.Наличие у образовательной организации безопасных условий обучения, воспитания обучающихся.</a:t>
                      </a: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504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A8CDD7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3937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668338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977900" eaLnBrk="0" hangingPunct="0">
                        <a:spcBef>
                          <a:spcPct val="20000"/>
                        </a:spcBef>
                        <a:buClr>
                          <a:srgbClr val="A8CDD7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1252538" eaLnBrk="0" hangingPunct="0">
                        <a:spcBef>
                          <a:spcPct val="20000"/>
                        </a:spcBef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17097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1669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26241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0813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BEAF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D3232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2175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TextBox 1"/>
          <p:cNvSpPr txBox="1">
            <a:spLocks noChangeArrowheads="1"/>
          </p:cNvSpPr>
          <p:nvPr/>
        </p:nvSpPr>
        <p:spPr bwMode="auto">
          <a:xfrm>
            <a:off x="0" y="6557963"/>
            <a:ext cx="914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800" b="1">
                <a:solidFill>
                  <a:srgbClr val="4D5040"/>
                </a:solidFill>
              </a:rPr>
              <a:t> </a:t>
            </a:r>
            <a:endParaRPr lang="ru-RU" altLang="ru-RU" sz="1800">
              <a:solidFill>
                <a:srgbClr val="4D504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-311150"/>
            <a:ext cx="9144000" cy="62071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000" b="1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Процедура лицензирования образовательной деятельности</a:t>
            </a:r>
            <a:endParaRPr lang="ru-RU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bel" pitchFamily="34" charset="0"/>
            </a:endParaRP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blackWhite">
          <a:xfrm>
            <a:off x="28545" y="1370574"/>
            <a:ext cx="9001098" cy="546917"/>
          </a:xfrm>
          <a:prstGeom prst="roundRect">
            <a:avLst>
              <a:gd name="adj" fmla="val 21423"/>
            </a:avLst>
          </a:prstGeom>
          <a:solidFill>
            <a:schemeClr val="accent6">
              <a:lumMod val="25000"/>
            </a:schemeClr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>
                <a:cs typeface="Arial" panose="020B0604020202020204" pitchFamily="34" charset="0"/>
              </a:rPr>
              <a:t>Заявление и прилагаемые к нему документы</a:t>
            </a:r>
            <a:endParaRPr lang="en-US" altLang="ru-RU" sz="2000" b="1">
              <a:cs typeface="Arial" panose="020B0604020202020204" pitchFamily="34" charset="0"/>
            </a:endParaRPr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blackWhite">
          <a:xfrm>
            <a:off x="35015" y="443290"/>
            <a:ext cx="9000604" cy="474553"/>
          </a:xfrm>
          <a:prstGeom prst="roundRect">
            <a:avLst>
              <a:gd name="adj" fmla="val 29338"/>
            </a:avLst>
          </a:prstGeom>
          <a:solidFill>
            <a:schemeClr val="accent6">
              <a:lumMod val="90000"/>
            </a:schemeClr>
          </a:solidFill>
          <a:ln w="254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accent6">
                    <a:lumMod val="25000"/>
                  </a:schemeClr>
                </a:solidFill>
                <a:latin typeface="+mn-lt"/>
              </a:rPr>
              <a:t>Порядок приема документов на лицензирование</a:t>
            </a:r>
            <a:endParaRPr lang="en-US" sz="1800" b="1" dirty="0">
              <a:solidFill>
                <a:schemeClr val="accent6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47115" name="Рисунок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924175"/>
            <a:ext cx="4016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401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221163"/>
            <a:ext cx="401637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7118" name="Group 11"/>
          <p:cNvGrpSpPr>
            <a:grpSpLocks/>
          </p:cNvGrpSpPr>
          <p:nvPr/>
        </p:nvGrpSpPr>
        <p:grpSpPr bwMode="auto">
          <a:xfrm>
            <a:off x="1116013" y="2636838"/>
            <a:ext cx="7631112" cy="935037"/>
            <a:chOff x="1558" y="1210"/>
            <a:chExt cx="2677" cy="173"/>
          </a:xfrm>
        </p:grpSpPr>
        <p:sp>
          <p:nvSpPr>
            <p:cNvPr id="25625" name="AutoShape 12"/>
            <p:cNvSpPr>
              <a:spLocks noChangeArrowheads="1"/>
            </p:cNvSpPr>
            <p:nvPr/>
          </p:nvSpPr>
          <p:spPr bwMode="gray">
            <a:xfrm>
              <a:off x="1569" y="1229"/>
              <a:ext cx="2655" cy="14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C5A667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eaVert" wrap="none" anchor="ctr"/>
            <a:lstStyle/>
            <a:p>
              <a:pPr>
                <a:defRPr/>
              </a:pPr>
              <a:endParaRPr lang="ru-RU" sz="1800">
                <a:latin typeface="Calibri" pitchFamily="34" charset="0"/>
              </a:endParaRPr>
            </a:p>
          </p:txBody>
        </p:sp>
        <p:sp>
          <p:nvSpPr>
            <p:cNvPr id="25626" name="Text Box 13"/>
            <p:cNvSpPr txBox="1">
              <a:spLocks noChangeArrowheads="1"/>
            </p:cNvSpPr>
            <p:nvPr/>
          </p:nvSpPr>
          <p:spPr bwMode="gray">
            <a:xfrm>
              <a:off x="1629" y="1217"/>
              <a:ext cx="2595" cy="15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  <a:extLst/>
          </p:spPr>
          <p:txBody>
            <a:bodyPr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/>
              <a:r>
                <a:rPr lang="ru-RU" altLang="ru-RU" sz="2000" b="1">
                  <a:cs typeface="Arial" panose="020B0604020202020204" pitchFamily="34" charset="0"/>
                </a:rPr>
                <a:t>представляются на бумажном носителе </a:t>
              </a:r>
            </a:p>
          </p:txBody>
        </p:sp>
      </p:grpSp>
      <p:grpSp>
        <p:nvGrpSpPr>
          <p:cNvPr id="47125" name="Group 11"/>
          <p:cNvGrpSpPr>
            <a:grpSpLocks/>
          </p:cNvGrpSpPr>
          <p:nvPr/>
        </p:nvGrpSpPr>
        <p:grpSpPr bwMode="auto">
          <a:xfrm>
            <a:off x="1042988" y="4076700"/>
            <a:ext cx="7956550" cy="1008063"/>
            <a:chOff x="1557" y="1208"/>
            <a:chExt cx="2671" cy="274"/>
          </a:xfrm>
        </p:grpSpPr>
        <p:sp>
          <p:nvSpPr>
            <p:cNvPr id="25623" name="AutoShape 12"/>
            <p:cNvSpPr>
              <a:spLocks noChangeArrowheads="1"/>
            </p:cNvSpPr>
            <p:nvPr/>
          </p:nvSpPr>
          <p:spPr bwMode="gray">
            <a:xfrm>
              <a:off x="1569" y="1229"/>
              <a:ext cx="2655" cy="21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C5A667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eaVert" wrap="none" anchor="ctr"/>
            <a:lstStyle/>
            <a:p>
              <a:pPr>
                <a:defRPr/>
              </a:pPr>
              <a:endParaRPr lang="ru-RU" sz="1800">
                <a:latin typeface="Calibri" pitchFamily="34" charset="0"/>
              </a:endParaRPr>
            </a:p>
          </p:txBody>
        </p:sp>
        <p:sp>
          <p:nvSpPr>
            <p:cNvPr id="25624" name="Text Box 13"/>
            <p:cNvSpPr txBox="1">
              <a:spLocks noChangeArrowheads="1"/>
            </p:cNvSpPr>
            <p:nvPr/>
          </p:nvSpPr>
          <p:spPr bwMode="gray">
            <a:xfrm>
              <a:off x="1629" y="1217"/>
              <a:ext cx="2495" cy="25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  <a:extLst/>
          </p:spPr>
          <p:txBody>
            <a:bodyPr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/>
              <a:endParaRPr lang="ru-RU" altLang="ru-RU" sz="1000" b="1">
                <a:cs typeface="Arial" panose="020B0604020202020204" pitchFamily="34" charset="0"/>
              </a:endParaRPr>
            </a:p>
            <a:p>
              <a:pPr algn="l" eaLnBrk="1" hangingPunct="1"/>
              <a:r>
                <a:rPr lang="ru-RU" altLang="ru-RU" sz="2000" b="1">
                  <a:cs typeface="Arial" panose="020B0604020202020204" pitchFamily="34" charset="0"/>
                </a:rPr>
                <a:t>направляются почтовым отправлением с уведомлением о вручении и описью вложения</a:t>
              </a:r>
            </a:p>
          </p:txBody>
        </p:sp>
      </p:grpSp>
      <p:grpSp>
        <p:nvGrpSpPr>
          <p:cNvPr id="47132" name="Group 11"/>
          <p:cNvGrpSpPr>
            <a:grpSpLocks/>
          </p:cNvGrpSpPr>
          <p:nvPr/>
        </p:nvGrpSpPr>
        <p:grpSpPr bwMode="auto">
          <a:xfrm>
            <a:off x="1042988" y="5661025"/>
            <a:ext cx="7921625" cy="936625"/>
            <a:chOff x="1558" y="1211"/>
            <a:chExt cx="2670" cy="170"/>
          </a:xfrm>
        </p:grpSpPr>
        <p:sp>
          <p:nvSpPr>
            <p:cNvPr id="25621" name="AutoShape 12"/>
            <p:cNvSpPr>
              <a:spLocks noChangeArrowheads="1"/>
            </p:cNvSpPr>
            <p:nvPr/>
          </p:nvSpPr>
          <p:spPr bwMode="gray">
            <a:xfrm>
              <a:off x="1569" y="1229"/>
              <a:ext cx="2655" cy="14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C5A667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eaVert" wrap="none" anchor="ctr"/>
            <a:lstStyle/>
            <a:p>
              <a:pPr>
                <a:defRPr/>
              </a:pPr>
              <a:endParaRPr lang="ru-RU" sz="1800">
                <a:latin typeface="Calibri" pitchFamily="34" charset="0"/>
              </a:endParaRPr>
            </a:p>
          </p:txBody>
        </p:sp>
        <p:sp>
          <p:nvSpPr>
            <p:cNvPr id="25622" name="Text Box 13"/>
            <p:cNvSpPr txBox="1">
              <a:spLocks noChangeArrowheads="1"/>
            </p:cNvSpPr>
            <p:nvPr/>
          </p:nvSpPr>
          <p:spPr bwMode="gray">
            <a:xfrm>
              <a:off x="1629" y="1217"/>
              <a:ext cx="2495" cy="15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  <a:extLst/>
          </p:spPr>
          <p:txBody>
            <a:bodyPr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/>
              <a:endParaRPr lang="ru-RU" altLang="ru-RU" sz="900" b="1">
                <a:cs typeface="Arial" panose="020B0604020202020204" pitchFamily="34" charset="0"/>
              </a:endParaRPr>
            </a:p>
            <a:p>
              <a:pPr algn="l" eaLnBrk="1" hangingPunct="1"/>
              <a:r>
                <a:rPr lang="ru-RU" altLang="ru-RU" sz="2000" b="1">
                  <a:cs typeface="Arial" panose="020B0604020202020204" pitchFamily="34" charset="0"/>
                </a:rPr>
                <a:t>направляются в форме электронных документов через Портал государственных услуг Вологодской области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997200"/>
            <a:ext cx="9398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6513" y="-36513"/>
            <a:ext cx="9107487" cy="89376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anchor="ctr">
            <a:norm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200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Федеральный закон РФ от 27.07.2010 № 210- ФЗ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«О предоставлении государственных и муниципальных услуг»</a:t>
            </a:r>
            <a:endParaRPr lang="ru-RU" altLang="ru-RU" sz="2000">
              <a:effectLst>
                <a:outerShdw blurRad="38100" dist="38100" dir="2700000" algn="tl">
                  <a:srgbClr val="000000"/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40" name="Стрелка вправо 73"/>
          <p:cNvSpPr>
            <a:spLocks noChangeArrowheads="1"/>
          </p:cNvSpPr>
          <p:nvPr/>
        </p:nvSpPr>
        <p:spPr bwMode="auto">
          <a:xfrm rot="21483511" flipV="1">
            <a:off x="1908175" y="3357563"/>
            <a:ext cx="574675" cy="319087"/>
          </a:xfrm>
          <a:prstGeom prst="rightArrow">
            <a:avLst>
              <a:gd name="adj1" fmla="val 50000"/>
              <a:gd name="adj2" fmla="val 78719"/>
            </a:avLst>
          </a:prstGeom>
          <a:solidFill>
            <a:srgbClr val="4D5040"/>
          </a:solidFill>
          <a:ln w="25400" algn="ctr">
            <a:solidFill>
              <a:srgbClr val="9C7514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1" name="Стрелка вправо 73"/>
          <p:cNvSpPr>
            <a:spLocks noChangeArrowheads="1"/>
          </p:cNvSpPr>
          <p:nvPr/>
        </p:nvSpPr>
        <p:spPr bwMode="auto">
          <a:xfrm flipV="1">
            <a:off x="4787900" y="3357563"/>
            <a:ext cx="663575" cy="592137"/>
          </a:xfrm>
          <a:prstGeom prst="rightArrow">
            <a:avLst>
              <a:gd name="adj1" fmla="val 50000"/>
              <a:gd name="adj2" fmla="val 48629"/>
            </a:avLst>
          </a:prstGeom>
          <a:solidFill>
            <a:srgbClr val="4D5040"/>
          </a:solidFill>
          <a:ln w="25400" algn="ctr">
            <a:solidFill>
              <a:srgbClr val="9C7514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6" name="Стрелка вправо 73"/>
          <p:cNvSpPr>
            <a:spLocks noChangeArrowheads="1"/>
          </p:cNvSpPr>
          <p:nvPr/>
        </p:nvSpPr>
        <p:spPr bwMode="auto">
          <a:xfrm rot="10800000" flipV="1">
            <a:off x="5940425" y="3500438"/>
            <a:ext cx="590550" cy="292100"/>
          </a:xfrm>
          <a:prstGeom prst="rightArrow">
            <a:avLst>
              <a:gd name="adj1" fmla="val 50000"/>
              <a:gd name="adj2" fmla="val 77439"/>
            </a:avLst>
          </a:prstGeom>
          <a:solidFill>
            <a:schemeClr val="bg2">
              <a:lumMod val="75000"/>
            </a:schemeClr>
          </a:solidFill>
          <a:ln w="25400" algn="ctr">
            <a:solidFill>
              <a:srgbClr val="9C751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7" name="Стрелка вправо 73"/>
          <p:cNvSpPr>
            <a:spLocks noChangeArrowheads="1"/>
          </p:cNvSpPr>
          <p:nvPr/>
        </p:nvSpPr>
        <p:spPr bwMode="auto">
          <a:xfrm rot="10800000" flipV="1">
            <a:off x="5940425" y="4149725"/>
            <a:ext cx="590550" cy="292100"/>
          </a:xfrm>
          <a:prstGeom prst="rightArrow">
            <a:avLst>
              <a:gd name="adj1" fmla="val 50000"/>
              <a:gd name="adj2" fmla="val 77439"/>
            </a:avLst>
          </a:prstGeom>
          <a:solidFill>
            <a:schemeClr val="bg2">
              <a:lumMod val="75000"/>
            </a:schemeClr>
          </a:solidFill>
          <a:ln w="25400" algn="ctr">
            <a:solidFill>
              <a:srgbClr val="9C751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8" name="Стрелка вправо 73"/>
          <p:cNvSpPr>
            <a:spLocks noChangeArrowheads="1"/>
          </p:cNvSpPr>
          <p:nvPr/>
        </p:nvSpPr>
        <p:spPr bwMode="auto">
          <a:xfrm rot="10800000" flipV="1">
            <a:off x="6011863" y="4797425"/>
            <a:ext cx="590550" cy="290513"/>
          </a:xfrm>
          <a:prstGeom prst="rightArrow">
            <a:avLst>
              <a:gd name="adj1" fmla="val 50000"/>
              <a:gd name="adj2" fmla="val 77439"/>
            </a:avLst>
          </a:prstGeom>
          <a:solidFill>
            <a:schemeClr val="bg2">
              <a:lumMod val="75000"/>
            </a:schemeClr>
          </a:solidFill>
          <a:ln w="25400" algn="ctr">
            <a:solidFill>
              <a:srgbClr val="9C751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9" name="Прямоугольник 90"/>
          <p:cNvSpPr/>
          <p:nvPr/>
        </p:nvSpPr>
        <p:spPr bwMode="auto">
          <a:xfrm>
            <a:off x="6659563" y="1341438"/>
            <a:ext cx="1676400" cy="739775"/>
          </a:xfrm>
          <a:prstGeom prst="rect">
            <a:avLst/>
          </a:prstGeom>
          <a:gradFill>
            <a:gsLst>
              <a:gs pos="15000">
                <a:schemeClr val="bg1"/>
              </a:gs>
              <a:gs pos="50000">
                <a:schemeClr val="tx2">
                  <a:lumMod val="60000"/>
                  <a:lumOff val="40000"/>
                </a:schemeClr>
              </a:gs>
              <a:gs pos="88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67616" name="TextBox 130"/>
          <p:cNvSpPr txBox="1">
            <a:spLocks noChangeArrowheads="1"/>
          </p:cNvSpPr>
          <p:nvPr/>
        </p:nvSpPr>
        <p:spPr bwMode="auto">
          <a:xfrm>
            <a:off x="6732588" y="1484313"/>
            <a:ext cx="16414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 b="1">
                <a:solidFill>
                  <a:srgbClr val="000000"/>
                </a:solidFill>
                <a:latin typeface="Calibri" panose="020F0502020204030204" pitchFamily="34" charset="0"/>
              </a:rPr>
              <a:t>Роспотребнадзор</a:t>
            </a:r>
          </a:p>
          <a:p>
            <a:pPr eaLnBrk="1" hangingPunct="1"/>
            <a:endParaRPr lang="ru-RU" altLang="ru-RU" sz="1300" b="1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Прямоугольник 90"/>
          <p:cNvSpPr/>
          <p:nvPr/>
        </p:nvSpPr>
        <p:spPr bwMode="auto">
          <a:xfrm>
            <a:off x="6659563" y="2133600"/>
            <a:ext cx="1676400" cy="493713"/>
          </a:xfrm>
          <a:prstGeom prst="rect">
            <a:avLst/>
          </a:prstGeom>
          <a:gradFill>
            <a:gsLst>
              <a:gs pos="15000">
                <a:schemeClr val="bg1"/>
              </a:gs>
              <a:gs pos="50000">
                <a:schemeClr val="tx2">
                  <a:lumMod val="60000"/>
                  <a:lumOff val="40000"/>
                </a:schemeClr>
              </a:gs>
              <a:gs pos="88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67619" name="TextBox 130"/>
          <p:cNvSpPr txBox="1">
            <a:spLocks noChangeArrowheads="1"/>
          </p:cNvSpPr>
          <p:nvPr/>
        </p:nvSpPr>
        <p:spPr bwMode="auto">
          <a:xfrm>
            <a:off x="6659563" y="2276475"/>
            <a:ext cx="16414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 b="1">
                <a:solidFill>
                  <a:srgbClr val="000000"/>
                </a:solidFill>
                <a:latin typeface="Calibri" panose="020F0502020204030204" pitchFamily="34" charset="0"/>
              </a:rPr>
              <a:t>МЧС России</a:t>
            </a:r>
          </a:p>
        </p:txBody>
      </p:sp>
      <p:sp>
        <p:nvSpPr>
          <p:cNvPr id="75" name="Прямоугольник 90"/>
          <p:cNvSpPr/>
          <p:nvPr/>
        </p:nvSpPr>
        <p:spPr bwMode="auto">
          <a:xfrm>
            <a:off x="6659563" y="2708275"/>
            <a:ext cx="1676400" cy="493713"/>
          </a:xfrm>
          <a:prstGeom prst="rect">
            <a:avLst/>
          </a:prstGeom>
          <a:gradFill>
            <a:gsLst>
              <a:gs pos="15000">
                <a:schemeClr val="bg1"/>
              </a:gs>
              <a:gs pos="50000">
                <a:schemeClr val="tx2">
                  <a:lumMod val="60000"/>
                  <a:lumOff val="40000"/>
                </a:schemeClr>
              </a:gs>
              <a:gs pos="88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67622" name="TextBox 130"/>
          <p:cNvSpPr txBox="1">
            <a:spLocks noChangeArrowheads="1"/>
          </p:cNvSpPr>
          <p:nvPr/>
        </p:nvSpPr>
        <p:spPr bwMode="auto">
          <a:xfrm>
            <a:off x="6732588" y="2852738"/>
            <a:ext cx="16414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 b="1">
                <a:solidFill>
                  <a:srgbClr val="000000"/>
                </a:solidFill>
                <a:latin typeface="Calibri" panose="020F0502020204030204" pitchFamily="34" charset="0"/>
              </a:rPr>
              <a:t>Росреестр </a:t>
            </a:r>
          </a:p>
        </p:txBody>
      </p:sp>
      <p:sp>
        <p:nvSpPr>
          <p:cNvPr id="78" name="Прямоугольник 90"/>
          <p:cNvSpPr/>
          <p:nvPr/>
        </p:nvSpPr>
        <p:spPr bwMode="auto">
          <a:xfrm>
            <a:off x="6659563" y="3357563"/>
            <a:ext cx="1676400" cy="495300"/>
          </a:xfrm>
          <a:prstGeom prst="rect">
            <a:avLst/>
          </a:prstGeom>
          <a:gradFill>
            <a:gsLst>
              <a:gs pos="15000">
                <a:schemeClr val="bg1"/>
              </a:gs>
              <a:gs pos="50000">
                <a:schemeClr val="tx2">
                  <a:lumMod val="60000"/>
                  <a:lumOff val="40000"/>
                </a:schemeClr>
              </a:gs>
              <a:gs pos="88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80" name="Прямоугольник 90"/>
          <p:cNvSpPr/>
          <p:nvPr/>
        </p:nvSpPr>
        <p:spPr bwMode="auto">
          <a:xfrm>
            <a:off x="6659563" y="4076700"/>
            <a:ext cx="1676400" cy="495300"/>
          </a:xfrm>
          <a:prstGeom prst="rect">
            <a:avLst/>
          </a:prstGeom>
          <a:gradFill>
            <a:gsLst>
              <a:gs pos="15000">
                <a:schemeClr val="bg1"/>
              </a:gs>
              <a:gs pos="50000">
                <a:schemeClr val="tx2">
                  <a:lumMod val="60000"/>
                  <a:lumOff val="40000"/>
                </a:schemeClr>
              </a:gs>
              <a:gs pos="88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67627" name="TextBox 130"/>
          <p:cNvSpPr txBox="1">
            <a:spLocks noChangeArrowheads="1"/>
          </p:cNvSpPr>
          <p:nvPr/>
        </p:nvSpPr>
        <p:spPr bwMode="auto">
          <a:xfrm>
            <a:off x="6588125" y="3500438"/>
            <a:ext cx="17526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 b="1">
                <a:solidFill>
                  <a:srgbClr val="000000"/>
                </a:solidFill>
                <a:latin typeface="Calibri" panose="020F0502020204030204" pitchFamily="34" charset="0"/>
              </a:rPr>
              <a:t>ФНС России</a:t>
            </a:r>
          </a:p>
        </p:txBody>
      </p:sp>
      <p:sp>
        <p:nvSpPr>
          <p:cNvPr id="67629" name="TextBox 130"/>
          <p:cNvSpPr txBox="1">
            <a:spLocks noChangeArrowheads="1"/>
          </p:cNvSpPr>
          <p:nvPr/>
        </p:nvSpPr>
        <p:spPr bwMode="auto">
          <a:xfrm>
            <a:off x="6588125" y="5229225"/>
            <a:ext cx="17526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 b="1">
                <a:solidFill>
                  <a:srgbClr val="000000"/>
                </a:solidFill>
                <a:latin typeface="Calibri" panose="020F0502020204030204" pitchFamily="34" charset="0"/>
              </a:rPr>
              <a:t>МВД</a:t>
            </a:r>
          </a:p>
        </p:txBody>
      </p:sp>
      <p:sp>
        <p:nvSpPr>
          <p:cNvPr id="67630" name="TextBox 170"/>
          <p:cNvSpPr txBox="1">
            <a:spLocks noChangeArrowheads="1"/>
          </p:cNvSpPr>
          <p:nvPr/>
        </p:nvSpPr>
        <p:spPr bwMode="auto">
          <a:xfrm>
            <a:off x="468313" y="2420938"/>
            <a:ext cx="1182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 b="1">
                <a:solidFill>
                  <a:srgbClr val="000000"/>
                </a:solidFill>
                <a:cs typeface="Arial" panose="020B0604020202020204" pitchFamily="34" charset="0"/>
              </a:rPr>
              <a:t>Заявитель</a:t>
            </a:r>
          </a:p>
        </p:txBody>
      </p:sp>
      <p:grpSp>
        <p:nvGrpSpPr>
          <p:cNvPr id="67631" name="Rectangle 3"/>
          <p:cNvGrpSpPr>
            <a:grpSpLocks/>
          </p:cNvGrpSpPr>
          <p:nvPr/>
        </p:nvGrpSpPr>
        <p:grpSpPr bwMode="auto">
          <a:xfrm>
            <a:off x="92075" y="928688"/>
            <a:ext cx="8837613" cy="357187"/>
            <a:chOff x="58" y="585"/>
            <a:chExt cx="5598" cy="536"/>
          </a:xfrm>
        </p:grpSpPr>
        <p:pic>
          <p:nvPicPr>
            <p:cNvPr id="67632" name="Rectangle 3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58" y="760"/>
              <a:ext cx="5598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408" name="Text Box 48"/>
            <p:cNvSpPr txBox="1">
              <a:spLocks noChangeArrowheads="1"/>
            </p:cNvSpPr>
            <p:nvPr/>
          </p:nvSpPr>
          <p:spPr bwMode="auto">
            <a:xfrm>
              <a:off x="68" y="585"/>
              <a:ext cx="5579" cy="31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lvl="1" algn="ctr">
                <a:lnSpc>
                  <a:spcPct val="80000"/>
                </a:lnSpc>
                <a:buClr>
                  <a:schemeClr val="hlink"/>
                </a:buClr>
                <a:defRPr/>
              </a:pPr>
              <a:r>
                <a:rPr lang="ru-RU" sz="2400" b="1" dirty="0">
                  <a:latin typeface="Arial" charset="0"/>
                  <a:cs typeface="Arial" charset="0"/>
                </a:rPr>
                <a:t>Межведомственное  взаимодействие</a:t>
              </a:r>
            </a:p>
          </p:txBody>
        </p:sp>
      </p:grpSp>
      <p:sp>
        <p:nvSpPr>
          <p:cNvPr id="67635" name="TextBox 130"/>
          <p:cNvSpPr txBox="1">
            <a:spLocks noChangeArrowheads="1"/>
          </p:cNvSpPr>
          <p:nvPr/>
        </p:nvSpPr>
        <p:spPr bwMode="auto">
          <a:xfrm>
            <a:off x="6659563" y="4149725"/>
            <a:ext cx="1752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3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ru-RU" altLang="ru-RU" sz="1300" b="1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Стрелка вправо 73"/>
          <p:cNvSpPr>
            <a:spLocks noChangeArrowheads="1"/>
          </p:cNvSpPr>
          <p:nvPr/>
        </p:nvSpPr>
        <p:spPr bwMode="auto">
          <a:xfrm rot="10800000" flipV="1">
            <a:off x="5867400" y="1557338"/>
            <a:ext cx="590550" cy="292100"/>
          </a:xfrm>
          <a:prstGeom prst="rightArrow">
            <a:avLst>
              <a:gd name="adj1" fmla="val 50000"/>
              <a:gd name="adj2" fmla="val 77439"/>
            </a:avLst>
          </a:prstGeom>
          <a:solidFill>
            <a:schemeClr val="bg2">
              <a:lumMod val="75000"/>
            </a:schemeClr>
          </a:solidFill>
          <a:ln w="25400" algn="ctr">
            <a:solidFill>
              <a:srgbClr val="9C751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Стрелка вправо 73"/>
          <p:cNvSpPr>
            <a:spLocks noChangeArrowheads="1"/>
          </p:cNvSpPr>
          <p:nvPr/>
        </p:nvSpPr>
        <p:spPr bwMode="auto">
          <a:xfrm rot="10800000" flipV="1">
            <a:off x="5867400" y="2205038"/>
            <a:ext cx="590550" cy="292100"/>
          </a:xfrm>
          <a:prstGeom prst="rightArrow">
            <a:avLst>
              <a:gd name="adj1" fmla="val 50000"/>
              <a:gd name="adj2" fmla="val 77439"/>
            </a:avLst>
          </a:prstGeom>
          <a:solidFill>
            <a:schemeClr val="bg2">
              <a:lumMod val="75000"/>
            </a:schemeClr>
          </a:solidFill>
          <a:ln w="25400" algn="ctr">
            <a:solidFill>
              <a:srgbClr val="9C751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7639" name="TextBox 130"/>
          <p:cNvSpPr txBox="1">
            <a:spLocks noChangeArrowheads="1"/>
          </p:cNvSpPr>
          <p:nvPr/>
        </p:nvSpPr>
        <p:spPr bwMode="auto">
          <a:xfrm>
            <a:off x="6659563" y="4149725"/>
            <a:ext cx="172878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 b="1">
                <a:solidFill>
                  <a:srgbClr val="000000"/>
                </a:solidFill>
                <a:latin typeface="Calibri" panose="020F0502020204030204" pitchFamily="34" charset="0"/>
              </a:rPr>
              <a:t>Федеральное казначейство </a:t>
            </a:r>
          </a:p>
        </p:txBody>
      </p:sp>
      <p:sp>
        <p:nvSpPr>
          <p:cNvPr id="4" name="Стрелка вправо 73"/>
          <p:cNvSpPr>
            <a:spLocks noChangeArrowheads="1"/>
          </p:cNvSpPr>
          <p:nvPr/>
        </p:nvSpPr>
        <p:spPr bwMode="auto">
          <a:xfrm rot="10800000" flipV="1">
            <a:off x="5940425" y="2852738"/>
            <a:ext cx="590550" cy="292100"/>
          </a:xfrm>
          <a:prstGeom prst="rightArrow">
            <a:avLst>
              <a:gd name="adj1" fmla="val 50000"/>
              <a:gd name="adj2" fmla="val 77439"/>
            </a:avLst>
          </a:prstGeom>
          <a:solidFill>
            <a:schemeClr val="bg2">
              <a:lumMod val="75000"/>
            </a:schemeClr>
          </a:solidFill>
          <a:ln w="25400" algn="ctr">
            <a:solidFill>
              <a:srgbClr val="9C751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Прямоугольник 90"/>
          <p:cNvSpPr/>
          <p:nvPr/>
        </p:nvSpPr>
        <p:spPr bwMode="auto">
          <a:xfrm>
            <a:off x="6659563" y="4581525"/>
            <a:ext cx="1676400" cy="495300"/>
          </a:xfrm>
          <a:prstGeom prst="rect">
            <a:avLst/>
          </a:prstGeom>
          <a:gradFill>
            <a:gsLst>
              <a:gs pos="15000">
                <a:schemeClr val="bg1"/>
              </a:gs>
              <a:gs pos="50000">
                <a:schemeClr val="tx2">
                  <a:lumMod val="60000"/>
                  <a:lumOff val="40000"/>
                </a:schemeClr>
              </a:gs>
              <a:gs pos="88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7" name="Прямоугольник 90"/>
          <p:cNvSpPr/>
          <p:nvPr/>
        </p:nvSpPr>
        <p:spPr bwMode="auto">
          <a:xfrm>
            <a:off x="6659563" y="5229225"/>
            <a:ext cx="1676400" cy="495300"/>
          </a:xfrm>
          <a:prstGeom prst="rect">
            <a:avLst/>
          </a:prstGeom>
          <a:gradFill>
            <a:gsLst>
              <a:gs pos="15000">
                <a:schemeClr val="bg1"/>
              </a:gs>
              <a:gs pos="50000">
                <a:schemeClr val="tx2">
                  <a:lumMod val="60000"/>
                  <a:lumOff val="40000"/>
                </a:schemeClr>
              </a:gs>
              <a:gs pos="88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67644" name="TextBox 130"/>
          <p:cNvSpPr txBox="1">
            <a:spLocks noChangeArrowheads="1"/>
          </p:cNvSpPr>
          <p:nvPr/>
        </p:nvSpPr>
        <p:spPr bwMode="auto">
          <a:xfrm>
            <a:off x="6659563" y="4724400"/>
            <a:ext cx="164147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 b="1">
                <a:solidFill>
                  <a:srgbClr val="000000"/>
                </a:solidFill>
                <a:latin typeface="Calibri" panose="020F0502020204030204" pitchFamily="34" charset="0"/>
              </a:rPr>
              <a:t>ФСБ </a:t>
            </a:r>
          </a:p>
        </p:txBody>
      </p:sp>
      <p:sp>
        <p:nvSpPr>
          <p:cNvPr id="67645" name="TextBox 130"/>
          <p:cNvSpPr txBox="1">
            <a:spLocks noChangeArrowheads="1"/>
          </p:cNvSpPr>
          <p:nvPr/>
        </p:nvSpPr>
        <p:spPr bwMode="auto">
          <a:xfrm>
            <a:off x="6659563" y="5373688"/>
            <a:ext cx="16414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00" b="1">
                <a:solidFill>
                  <a:srgbClr val="000000"/>
                </a:solidFill>
                <a:latin typeface="Calibri" panose="020F0502020204030204" pitchFamily="34" charset="0"/>
              </a:rPr>
              <a:t>МВД</a:t>
            </a:r>
          </a:p>
        </p:txBody>
      </p:sp>
      <p:sp>
        <p:nvSpPr>
          <p:cNvPr id="8" name="Стрелка вправо 73"/>
          <p:cNvSpPr>
            <a:spLocks noChangeArrowheads="1"/>
          </p:cNvSpPr>
          <p:nvPr/>
        </p:nvSpPr>
        <p:spPr bwMode="auto">
          <a:xfrm rot="10800000" flipV="1">
            <a:off x="6011863" y="4797425"/>
            <a:ext cx="590550" cy="290513"/>
          </a:xfrm>
          <a:prstGeom prst="rightArrow">
            <a:avLst>
              <a:gd name="adj1" fmla="val 50000"/>
              <a:gd name="adj2" fmla="val 77439"/>
            </a:avLst>
          </a:prstGeom>
          <a:solidFill>
            <a:schemeClr val="bg2">
              <a:lumMod val="75000"/>
            </a:schemeClr>
          </a:solidFill>
          <a:ln w="25400" algn="ctr">
            <a:solidFill>
              <a:srgbClr val="9C751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9" name="Стрелка вправо 73"/>
          <p:cNvSpPr>
            <a:spLocks noChangeArrowheads="1"/>
          </p:cNvSpPr>
          <p:nvPr/>
        </p:nvSpPr>
        <p:spPr bwMode="auto">
          <a:xfrm rot="10800000" flipV="1">
            <a:off x="5940425" y="5373688"/>
            <a:ext cx="590550" cy="292100"/>
          </a:xfrm>
          <a:prstGeom prst="rightArrow">
            <a:avLst>
              <a:gd name="adj1" fmla="val 50000"/>
              <a:gd name="adj2" fmla="val 77439"/>
            </a:avLst>
          </a:prstGeom>
          <a:solidFill>
            <a:schemeClr val="bg2">
              <a:lumMod val="75000"/>
            </a:schemeClr>
          </a:solidFill>
          <a:ln w="25400" algn="ctr">
            <a:solidFill>
              <a:srgbClr val="9C7514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7649" name="AutoShape 4"/>
          <p:cNvSpPr>
            <a:spLocks noChangeArrowheads="1"/>
          </p:cNvSpPr>
          <p:nvPr/>
        </p:nvSpPr>
        <p:spPr bwMode="auto">
          <a:xfrm>
            <a:off x="2555875" y="2852738"/>
            <a:ext cx="2266950" cy="1655762"/>
          </a:xfrm>
          <a:prstGeom prst="roundRect">
            <a:avLst>
              <a:gd name="adj" fmla="val 7722"/>
            </a:avLst>
          </a:prstGeom>
          <a:noFill/>
          <a:ln w="38100">
            <a:solidFill>
              <a:srgbClr val="34352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sz="1800">
              <a:latin typeface="Verdana" panose="020B0604030504040204" pitchFamily="34" charset="0"/>
            </a:endParaRPr>
          </a:p>
        </p:txBody>
      </p:sp>
      <p:sp>
        <p:nvSpPr>
          <p:cNvPr id="67650" name="Rectangle 66"/>
          <p:cNvSpPr>
            <a:spLocks noChangeArrowheads="1"/>
          </p:cNvSpPr>
          <p:nvPr/>
        </p:nvSpPr>
        <p:spPr bwMode="auto">
          <a:xfrm>
            <a:off x="2700338" y="2997200"/>
            <a:ext cx="1944687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b="1"/>
              <a:t>Департамент образования Вологодской </a:t>
            </a:r>
          </a:p>
          <a:p>
            <a:pPr algn="ctr"/>
            <a:r>
              <a:rPr lang="ru-RU" altLang="ru-RU" b="1"/>
              <a:t>области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Поток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6097</TotalTime>
  <Words>573</Words>
  <Application>Microsoft Office PowerPoint</Application>
  <PresentationFormat>Экран (4:3)</PresentationFormat>
  <Paragraphs>97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Constantia</vt:lpstr>
      <vt:lpstr>Wingdings 2</vt:lpstr>
      <vt:lpstr>Times New Roman</vt:lpstr>
      <vt:lpstr>Wingdings</vt:lpstr>
      <vt:lpstr>Corbel</vt:lpstr>
      <vt:lpstr>Verdana</vt:lpstr>
      <vt:lpstr>4_Поток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>Особенности проведения процедур лицензирования, государственной аккредитации в связи с изменением законодательства Российской Федерации в области образования</dc:subject>
  <dc:creator>Кулешова Ирина Константиновна</dc:creator>
  <dc:description>Незаконное копирование и тиражирование преследуется по закону</dc:description>
  <cp:lastModifiedBy>Лесная Сказка</cp:lastModifiedBy>
  <cp:revision>424</cp:revision>
  <dcterms:created xsi:type="dcterms:W3CDTF">2013-02-23T10:23:48Z</dcterms:created>
  <dcterms:modified xsi:type="dcterms:W3CDTF">2016-01-22T06:23:31Z</dcterms:modified>
  <cp:category>Контроль и надзор в сфере образования</cp:category>
</cp:coreProperties>
</file>