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8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00"/>
    <a:srgbClr val="4C738E"/>
    <a:srgbClr val="9BB7CA"/>
    <a:srgbClr val="6993AF"/>
    <a:srgbClr val="7FA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908" autoAdjust="0"/>
  </p:normalViewPr>
  <p:slideViewPr>
    <p:cSldViewPr>
      <p:cViewPr>
        <p:scale>
          <a:sx n="59" d="100"/>
          <a:sy n="59" d="100"/>
        </p:scale>
        <p:origin x="-97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099CED-132A-4D41-85A3-A82AD6469DE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7BEF7C-621C-4C10-8AE0-13D2B83D2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6.jpeg"/><Relationship Id="rId10" Type="http://schemas.openxmlformats.org/officeDocument/2006/relationships/image" Target="../media/image47.jpeg"/><Relationship Id="rId4" Type="http://schemas.openxmlformats.org/officeDocument/2006/relationships/image" Target="../media/image45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5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vo.gov.ru/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296743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282883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6993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 спортивных площадок для подготовки к выполнению и выполнению нормативов Комплекса ГТО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08" y="289922"/>
            <a:ext cx="26193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vegagroupp.ru/_src/Catalog.Item/37_images/537559196/%D0%B0%D0%B1001_%D0%B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41" y="4509121"/>
            <a:ext cx="2500727" cy="176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vegagroupp.ru/_src/Catalog.Item/690_images/191873865/%D0%B8%D1%89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519912" cy="176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2" y="4509120"/>
            <a:ext cx="2555344" cy="179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6" y="2636912"/>
            <a:ext cx="2568286" cy="17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Изображения оборудования (Приложение 1 к Таблице 2)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6" y="764704"/>
            <a:ext cx="2557790" cy="17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2519912" cy="177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80147"/>
            <a:ext cx="1856928" cy="177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0472" y="2257127"/>
            <a:ext cx="2555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СРО081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0473" y="4115788"/>
            <a:ext cx="2555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 smtClean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МС005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8026" y="6036607"/>
            <a:ext cx="2557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 smtClean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МС012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2265929"/>
            <a:ext cx="1856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 теннисный</a:t>
            </a:r>
            <a:endParaRPr lang="ru-RU" sz="1400" dirty="0">
              <a:solidFill>
                <a:srgbClr val="4C738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5042" y="2261233"/>
            <a:ext cx="2500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ИЩ002.02</a:t>
            </a:r>
            <a:endParaRPr lang="ru-RU" sz="1400" dirty="0">
              <a:solidFill>
                <a:srgbClr val="4C738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2447" y="3972770"/>
            <a:ext cx="251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Информационный стенд 1000х50х1800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95043" y="5999663"/>
            <a:ext cx="2497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АП001</a:t>
            </a:r>
            <a:endParaRPr lang="ru-RU" sz="1400" dirty="0">
              <a:solidFill>
                <a:srgbClr val="4C7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турников в соответствии с Рекомендациями (Таблица 4)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521895"/>
              </p:ext>
            </p:extLst>
          </p:nvPr>
        </p:nvGraphicFramePr>
        <p:xfrm>
          <a:off x="557554" y="836712"/>
          <a:ext cx="8100900" cy="5769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284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792088"/>
              </a:tblGrid>
              <a:tr h="360040">
                <a:tc row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Ступени</a:t>
                      </a:r>
                      <a:r>
                        <a:rPr lang="ru-RU" sz="1400" b="0" baseline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назначение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II-III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IV-V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VI-XI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I-XI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5130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    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5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Разноуровневый</a:t>
                      </a: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детский Н=140 и 160 см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3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Двойной детский Н=90 и 90 см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Разноуровневый</a:t>
                      </a: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Н=180 и 220 см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Двойной Н=110 и 110 см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8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Разноуровневый</a:t>
                      </a: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Н=150, 180 и 210 см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2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Классический Н=90 см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4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Классический Н=110 см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rgbClr val="4C73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Классический Н=180 см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</a:tr>
              <a:tr h="29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Классический Н=200 см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rgbClr val="4C73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Классический Н=240 см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rgbClr val="4C73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Перекладина четверная Н=200 или 240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Изображения оборудования (Приложение 1 к Таблице 4)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0875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96752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196751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0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66" y="3412834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29" y="3412834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Прочее оборудование в соответствии с Рекомендациями (Таблица 5)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37153"/>
              </p:ext>
            </p:extLst>
          </p:nvPr>
        </p:nvGraphicFramePr>
        <p:xfrm>
          <a:off x="395536" y="906979"/>
          <a:ext cx="8337051" cy="4830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435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792088"/>
              </a:tblGrid>
              <a:tr h="360040">
                <a:tc row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Ступени</a:t>
                      </a:r>
                      <a:r>
                        <a:rPr lang="ru-RU" sz="1400" b="0" baseline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назначение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II-III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IV-V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VI-XI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I-XI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61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    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5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ФК006.01 Скамья</a:t>
                      </a:r>
                      <a:r>
                        <a:rPr lang="ru-RU" sz="1200" b="1" baseline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гимнаст.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ФК007 Тренажер для спины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ФК009 Скамья для пресса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ФК034.01 Скамья для пресса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b="1" i="0" kern="1200" dirty="0">
                        <a:solidFill>
                          <a:srgbClr val="4C73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b="1" i="0" kern="1200" dirty="0">
                        <a:solidFill>
                          <a:srgbClr val="4C73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ECC00"/>
                    </a:solidFill>
                  </a:tcPr>
                </a:tc>
              </a:tr>
              <a:tr h="328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ФК032 Скамья для пресса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2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ФК033 Скамья для пресса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4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МС013 Брусья детские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200" b="1" kern="1200" dirty="0">
                        <a:solidFill>
                          <a:srgbClr val="4C73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ФК010 Брусья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9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ФК035 Брусья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ФК013.02 Комплекс спортивный</a:t>
                      </a:r>
                      <a:endParaRPr lang="ru-RU" sz="12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8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43003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598786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1" y="4543002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2629518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43003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598787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Изображения оборудования (Приложение 1 к Таблице 5)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1512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671512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71511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678650"/>
            <a:ext cx="2610214" cy="183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2513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Серийное оборудование ЗАО «ЗИОН 1»</a:t>
            </a:r>
          </a:p>
          <a:p>
            <a:pPr algn="ctr"/>
            <a:endParaRPr lang="ru-RU" b="1" dirty="0" smtClean="0">
              <a:solidFill>
                <a:srgbClr val="6993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Турники (тип исполнения «</a:t>
            </a:r>
            <a:r>
              <a:rPr lang="ru-RU" b="1" dirty="0" err="1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Воркаут</a:t>
            </a:r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46402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446401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46400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0525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66" y="3662484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Серийное оборудование ЗАО «ЗИОН 1»</a:t>
            </a:r>
          </a:p>
          <a:p>
            <a:pPr algn="ctr"/>
            <a:endParaRPr lang="ru-RU" b="1" dirty="0" smtClean="0">
              <a:solidFill>
                <a:srgbClr val="6993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Турники (тип исполнения «Сборные» и «Сварные»)</a:t>
            </a:r>
            <a:endParaRPr lang="ru-RU" dirty="0"/>
          </a:p>
        </p:txBody>
      </p:sp>
      <p:pic>
        <p:nvPicPr>
          <p:cNvPr id="3" name="Рисунок 2" descr="през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340768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рез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340768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ез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рез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340768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15632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15011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през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615632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през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700294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5739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Серийное оборудование ЗАО «ЗИОН 1»</a:t>
            </a:r>
          </a:p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 площадок ГТО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2701526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3520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743520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през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20786" y="750452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439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Серийное оборудование ЗАО «ЗИОН 1»</a:t>
            </a:r>
          </a:p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 площадок ГТО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39" y="3318246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7" y="3318246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18867"/>
            <a:ext cx="25812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рез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374030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рез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8352" y="1394903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рез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386277"/>
            <a:ext cx="26098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Серийное оборудование ЗАО «ЗИОН 1»</a:t>
            </a:r>
          </a:p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Комплексы для площадок ГТО</a:t>
            </a:r>
            <a:endParaRPr lang="ru-RU" dirty="0"/>
          </a:p>
        </p:txBody>
      </p:sp>
      <p:pic>
        <p:nvPicPr>
          <p:cNvPr id="1026" name="Picture 2" descr="http://zion1.ru/userfiles/catalog/i/fullsize/vor/vorkaut_kompleks_va023_b29_1408692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810000" cy="3619500"/>
          </a:xfrm>
          <a:prstGeom prst="rect">
            <a:avLst/>
          </a:prstGeom>
          <a:noFill/>
        </p:spPr>
      </p:pic>
      <p:pic>
        <p:nvPicPr>
          <p:cNvPr id="1028" name="Picture 4" descr="http://zion1.ru/userfiles/catalog/i/fullsize/vor/vorkaut_kompleks_va020_b29_1408691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8100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00" b="1" dirty="0">
                <a:solidFill>
                  <a:schemeClr val="tx1"/>
                </a:solidFill>
              </a:rPr>
              <a:t>ПРАВИТЕЛЬСТВО РОССИЙСКОЙ ФЕДЕРАЦИИ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b="1" dirty="0">
                <a:solidFill>
                  <a:schemeClr val="tx1"/>
                </a:solidFill>
              </a:rPr>
              <a:t> 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ПОСТАНОВЛЕНИЕ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 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от «___» _______________2014 г. № ______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 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МОСКВА 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 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b="1" dirty="0">
                <a:solidFill>
                  <a:schemeClr val="tx1"/>
                </a:solidFill>
              </a:rPr>
              <a:t> 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b="1" dirty="0">
                <a:solidFill>
                  <a:schemeClr val="tx1"/>
                </a:solidFill>
              </a:rPr>
              <a:t>Об утверждении Положения о Всероссийском физкультурно-спортивном комплексе «Готов к труду и обороне» (ГТО)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Во </a:t>
            </a:r>
            <a:r>
              <a:rPr lang="ru-RU" sz="1400" b="1" dirty="0">
                <a:solidFill>
                  <a:schemeClr val="tx1"/>
                </a:solidFill>
              </a:rPr>
              <a:t>исполнение Указа Президента Российской Федерации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от 24 марта 2014 г. № 172 «О Всероссийском физкультурно-спортивном комплексе «Готов к труду и обороне» (ГТО</a:t>
            </a:r>
            <a:r>
              <a:rPr lang="ru-RU" sz="1400" b="1" dirty="0" smtClean="0">
                <a:solidFill>
                  <a:schemeClr val="tx1"/>
                </a:solidFill>
              </a:rPr>
              <a:t>)» (</a:t>
            </a:r>
            <a:r>
              <a:rPr lang="ru-RU" sz="1400" b="1" dirty="0">
                <a:solidFill>
                  <a:schemeClr val="tx1"/>
                </a:solidFill>
              </a:rPr>
              <a:t>официальный интернет-портал </a:t>
            </a:r>
            <a:r>
              <a:rPr lang="ru-RU" sz="1400" b="1" u="sng" dirty="0">
                <a:solidFill>
                  <a:schemeClr val="tx1"/>
                </a:solidFill>
                <a:hlinkClick r:id="rId2"/>
              </a:rPr>
              <a:t>http://www.pravo.gov.ru</a:t>
            </a:r>
            <a:r>
              <a:rPr lang="ru-RU" sz="1400" b="1" dirty="0">
                <a:solidFill>
                  <a:schemeClr val="tx1"/>
                </a:solidFill>
              </a:rPr>
              <a:t>, 25.03.2014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Правительство Российской Федерации  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 о с т а н о в л я е т</a:t>
            </a:r>
            <a:r>
              <a:rPr lang="ru-RU" sz="1400" b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endParaRPr lang="ru-RU" sz="1400" b="1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</a:rPr>
              <a:t>Утвердить Положение о Всероссийском физкультурно-спортивном комплексе «Готов к труду и обороне» (ГТО).</a:t>
            </a:r>
          </a:p>
          <a:p>
            <a:pPr lvl="0">
              <a:buFont typeface="+mj-lt"/>
              <a:buAutoNum type="arabicPeriod"/>
            </a:pPr>
            <a:r>
              <a:rPr lang="ru-RU" sz="1400" b="1" dirty="0">
                <a:solidFill>
                  <a:schemeClr val="tx1"/>
                </a:solidFill>
              </a:rPr>
              <a:t>Установить, что Министерство спорта Российской Федерации является ответственным исполнителем – координатором введения Всероссийского физкультурно-спортивного комплекса «Готов к труду и обороне» (ГТО).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endParaRPr lang="ru-RU" sz="14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</a:rPr>
              <a:t>Председатель </a:t>
            </a:r>
            <a:r>
              <a:rPr lang="ru-RU" sz="1400" b="1" dirty="0">
                <a:solidFill>
                  <a:schemeClr val="tx1"/>
                </a:solidFill>
              </a:rPr>
              <a:t>Правительства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</a:rPr>
              <a:t>     Российской Федерации						Д. Медведев</a:t>
            </a:r>
          </a:p>
          <a:p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ПОЛОЖЕНИЕ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О ВСЕРОССИЙСКОМ ФИЗКУЛЬТУРНО-СПОРТИВНОМ КОМПЛЕКСЕ «ГОТОВ К ТРУДУ И ОБОРОНЕ» (ГТО)</a:t>
            </a:r>
            <a:endParaRPr lang="ru-RU" sz="2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Серийное оборудование ЗАО «ЗИОН 1»</a:t>
            </a:r>
          </a:p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Комплексы для площадок ГТО</a:t>
            </a:r>
            <a:endParaRPr lang="ru-RU" dirty="0"/>
          </a:p>
        </p:txBody>
      </p:sp>
      <p:pic>
        <p:nvPicPr>
          <p:cNvPr id="29698" name="Picture 2" descr="http://zion1.ru/userfiles/catalog/i/fullsize/vor/vorkaut_kompleks_va018_b22_140404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60" y="1124744"/>
            <a:ext cx="3810000" cy="3619500"/>
          </a:xfrm>
          <a:prstGeom prst="rect">
            <a:avLst/>
          </a:prstGeom>
          <a:noFill/>
        </p:spPr>
      </p:pic>
      <p:pic>
        <p:nvPicPr>
          <p:cNvPr id="29700" name="Picture 4" descr="http://zion1.ru/userfiles/catalog/i/fullsize/vor/vorkaut_kompleks_va021_b22_1404319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440" y="1124744"/>
            <a:ext cx="38100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Серийное оборудование ЗАО «ЗИОН 1»</a:t>
            </a:r>
          </a:p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Комплексы для площадок ГТО</a:t>
            </a:r>
            <a:endParaRPr lang="ru-RU" dirty="0"/>
          </a:p>
        </p:txBody>
      </p:sp>
      <p:pic>
        <p:nvPicPr>
          <p:cNvPr id="30722" name="Picture 2" descr="http://zion1.ru/userfiles/catalog/i/fullsize/spo/sportivnyj_kompleks_sgk2_b22_1367738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810000" cy="3619500"/>
          </a:xfrm>
          <a:prstGeom prst="rect">
            <a:avLst/>
          </a:prstGeom>
          <a:noFill/>
        </p:spPr>
      </p:pic>
      <p:pic>
        <p:nvPicPr>
          <p:cNvPr id="30724" name="Picture 4" descr="http://zion1.ru/userfiles/catalog/i/fullsize/spo/sportivnyj_kompleks_sgk15_b22_1367738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60356"/>
            <a:ext cx="38100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Фотоматериалы</a:t>
            </a:r>
            <a:endParaRPr lang="ru-RU" dirty="0"/>
          </a:p>
        </p:txBody>
      </p:sp>
      <p:pic>
        <p:nvPicPr>
          <p:cNvPr id="31746" name="Picture 2" descr="D:\work\ПРОЕКТЫ\представительстов зион\ОЛИМП\Workout_7_ВА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25457" cy="3168352"/>
          </a:xfrm>
          <a:prstGeom prst="rect">
            <a:avLst/>
          </a:prstGeom>
          <a:noFill/>
        </p:spPr>
      </p:pic>
      <p:pic>
        <p:nvPicPr>
          <p:cNvPr id="31747" name="Picture 3" descr="D:\work\ПРОЕКТЫ\представительстов зион\ОЛИМП\тройная переклад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8680"/>
            <a:ext cx="4794795" cy="3196531"/>
          </a:xfrm>
          <a:prstGeom prst="rect">
            <a:avLst/>
          </a:prstGeom>
          <a:noFill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84984"/>
            <a:ext cx="4968551" cy="34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work\ПРОЕКТЫ\представительстов зион\ОЛИМП\primer_work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424847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:\work\ПРОЕКТЫ\представительстов зион\ОЛИМП\trib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680520" cy="35103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91880" y="11663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Фотоматериалы</a:t>
            </a:r>
            <a:endParaRPr lang="ru-RU" dirty="0"/>
          </a:p>
        </p:txBody>
      </p:sp>
      <p:pic>
        <p:nvPicPr>
          <p:cNvPr id="32770" name="Picture 2" descr="D:\work\ПРОЕКТЫ\представительстов зион\ОЛИМП\rukohod_shtan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548680"/>
            <a:ext cx="4128459" cy="3096344"/>
          </a:xfrm>
          <a:prstGeom prst="rect">
            <a:avLst/>
          </a:prstGeom>
          <a:noFill/>
        </p:spPr>
      </p:pic>
      <p:pic>
        <p:nvPicPr>
          <p:cNvPr id="32771" name="Picture 3" descr="D:\work\ПРОЕКТЫ\представительстов зион\ОЛИМП\shvedki_ze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4581525" cy="3436144"/>
          </a:xfrm>
          <a:prstGeom prst="rect">
            <a:avLst/>
          </a:prstGeom>
          <a:noFill/>
        </p:spPr>
      </p:pic>
      <p:pic>
        <p:nvPicPr>
          <p:cNvPr id="32773" name="Picture 5" descr="D:\work\ПРОЕКТЫ\представительстов зион\ОЛИМП\sport_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501008"/>
            <a:ext cx="420046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368216"/>
          </a:xfrm>
        </p:spPr>
        <p:txBody>
          <a:bodyPr/>
          <a:lstStyle/>
          <a:p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b="1" dirty="0"/>
          </a:p>
          <a:p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РОССИЙСКОЙ ФЕДЕРАЦИИ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«18» февраля 2015 г.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5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144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Минюсте России </a:t>
            </a:r>
            <a:b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рег. № 36788 от 09.04.2015 г.</a:t>
            </a:r>
          </a:p>
          <a:p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награждения граждан Российской Федерации знаком отличия Всероссийского физкультурно-спортивного комплекса «Готов к труду и обороне» (ГТО) и присвоения им спортивных разрядов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 13 Положения о Всероссийском физкультурно-спортивном комплексе «Готов к труду и обороне» (ГТО), утвержденного постановлением Правительства Российской Федерации от 11 июня 2014 г. № 540 (Собрание законодательства Российской Федерации, 2014, №  25, ст. 3309), приказываю: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прилагаемый Порядок награждения граждан Российской Федерации знаками отличия Всероссийского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культурно-спортивного комплекса «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Гтов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труду и обороне» (ГТО) и присвоения им спортивных разрядов.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 настоящего приказа оставляю за собой.</a:t>
            </a:r>
          </a:p>
          <a:p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      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В.Л. Мутко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907087" y="764704"/>
            <a:ext cx="3008313" cy="554461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rgbClr val="FF0000"/>
                </a:solidFill>
              </a:rPr>
              <a:t>по </a:t>
            </a:r>
            <a:r>
              <a:rPr lang="ru-RU" sz="1700" b="1" dirty="0">
                <a:solidFill>
                  <a:srgbClr val="FF0000"/>
                </a:solidFill>
              </a:rPr>
              <a:t>трем уровням трудности, соответствующим золотому, серебряному и бронзовому знакам отличия (далее – нормативы), и овладевших знаниями и умениями определенной ступени Всероссийского физкультурно-спортивного комплекса «Готов к труду и обороне» (ГТО) (далее – комплекс ГТО</a:t>
            </a:r>
            <a:r>
              <a:rPr lang="ru-RU" sz="1700" b="1" dirty="0" smtClean="0">
                <a:solidFill>
                  <a:srgbClr val="FF0000"/>
                </a:solidFill>
              </a:rPr>
              <a:t>);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вручения </a:t>
            </a:r>
            <a:r>
              <a:rPr lang="ru-RU" b="1" dirty="0">
                <a:solidFill>
                  <a:srgbClr val="7030A0"/>
                </a:solidFill>
              </a:rPr>
              <a:t>знаков отличия, удостоверений к ним;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- присвоения спортивных разрядов.</a:t>
            </a:r>
          </a:p>
          <a:p>
            <a:endParaRPr lang="ru-RU" dirty="0"/>
          </a:p>
        </p:txBody>
      </p:sp>
      <p:pic>
        <p:nvPicPr>
          <p:cNvPr id="14" name="Рисунок 13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32656"/>
            <a:ext cx="683895" cy="6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8491" y="260648"/>
            <a:ext cx="8229600" cy="16002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  <a:effectLst/>
              </a:rPr>
              <a:t>Задачи Всероссийского физкультурно-спортивного комплекса «Готов к труду и обороне» (ГТО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)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082" y="1772816"/>
            <a:ext cx="8009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Увеличение </a:t>
            </a:r>
            <a:r>
              <a:rPr lang="ru-RU" b="1" dirty="0"/>
              <a:t>числа граждан, систематически занимающихся физической культурой и спортом в Российской Федерации;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Повышение </a:t>
            </a:r>
            <a:r>
              <a:rPr lang="ru-RU" b="1" dirty="0"/>
              <a:t>уровня физической подготовленности, продолжительности жизни граждан страны;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Формирование </a:t>
            </a:r>
            <a:r>
              <a:rPr lang="ru-RU" b="1" dirty="0"/>
              <a:t>у населения осознанных потребностей в систематических занятиях физической культурой и спортом, физическом самосовершенствовании, ведении здорового образа жизни;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Повышение </a:t>
            </a:r>
            <a:r>
              <a:rPr lang="ru-RU" b="1" dirty="0"/>
              <a:t>общего уровня знаний населения о средствах, методах и формах организации самостоятельных занятий, в том числе с использованием современных информационных технологий;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Модернизация </a:t>
            </a:r>
            <a:r>
              <a:rPr lang="ru-RU" b="1" dirty="0"/>
              <a:t>системы физического воспитания и системы развития массового, детско-юношеского, школьного и студенческого спорта в образовательных организациях, в том числе путем увеличения количества спортивных клубов.</a:t>
            </a:r>
          </a:p>
        </p:txBody>
      </p:sp>
    </p:spTree>
    <p:extLst>
      <p:ext uri="{BB962C8B-B14F-4D97-AF65-F5344CB8AC3E}">
        <p14:creationId xmlns:p14="http://schemas.microsoft.com/office/powerpoint/2010/main" val="34890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746851" cy="521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00" y="2924944"/>
            <a:ext cx="4796780" cy="340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397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нормативные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5536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оборудования в соответствии с Рекомендациями (Таблица 1)</a:t>
            </a:r>
            <a:endParaRPr lang="ru-RU" dirty="0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716818"/>
              </p:ext>
            </p:extLst>
          </p:nvPr>
        </p:nvGraphicFramePr>
        <p:xfrm>
          <a:off x="611560" y="620688"/>
          <a:ext cx="7920880" cy="6016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792088"/>
              </a:tblGrid>
              <a:tr h="360040">
                <a:tc rowSpan="4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Ступени</a:t>
                      </a:r>
                      <a:r>
                        <a:rPr lang="ru-RU" sz="1400" b="0" baseline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назначение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II-III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IV-V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VI-XI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X-XI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6 - 8 лет</a:t>
                      </a:r>
                      <a:endParaRPr lang="ru-RU" sz="105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– 10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11 - 12</a:t>
                      </a:r>
                      <a:endParaRPr lang="ru-RU" sz="105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13 - 15 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16 - 17 </a:t>
                      </a:r>
                      <a:endParaRPr lang="ru-RU" sz="105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18 - 29,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– 39,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– 49, 50 – 59 </a:t>
                      </a:r>
                      <a:endParaRPr lang="ru-RU" sz="105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– 69 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70</a:t>
                      </a:r>
                      <a:endParaRPr lang="ru-RU" sz="105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5130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    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5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УСП003 12 х 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СРО073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2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СР083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СРО085.01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8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СРО086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2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СРО090.02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4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СРО201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СК003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1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МС041 Б</a:t>
                      </a:r>
                      <a:r>
                        <a:rPr lang="ru-RU" sz="11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аскетбольная тройка детская</a:t>
                      </a:r>
                      <a:endParaRPr lang="ru-RU" sz="1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МС016 </a:t>
                      </a:r>
                      <a:r>
                        <a:rPr lang="ru-RU" sz="1100" b="1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Цель для метания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КЧ100 </a:t>
                      </a:r>
                      <a:r>
                        <a:rPr lang="ru-RU" sz="11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Бум на пружине</a:t>
                      </a:r>
                      <a:endParaRPr lang="ru-RU" sz="11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9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35" y="4628177"/>
            <a:ext cx="2474371" cy="195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35" y="2564904"/>
            <a:ext cx="247824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18" y="4608836"/>
            <a:ext cx="2459388" cy="199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9614"/>
            <a:ext cx="2474100" cy="201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1" y="4608836"/>
            <a:ext cx="2554202" cy="199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9" y="2569613"/>
            <a:ext cx="2554202" cy="201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3" y="739086"/>
            <a:ext cx="2554203" cy="179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1613" y="2257127"/>
            <a:ext cx="254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УСП003 12 х 22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614" y="332656"/>
            <a:ext cx="8408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Изображения оборудования (Приложение 1 к Таблице 1)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614" y="4275789"/>
            <a:ext cx="254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СРО073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1613" y="6361583"/>
            <a:ext cx="2540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СР083</a:t>
            </a:r>
            <a:endParaRPr lang="ru-RU" sz="1400" dirty="0">
              <a:solidFill>
                <a:srgbClr val="4C738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64704"/>
            <a:ext cx="2474100" cy="176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64704"/>
            <a:ext cx="2473985" cy="176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347864" y="2247891"/>
            <a:ext cx="2474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СРО085.01</a:t>
            </a:r>
            <a:endParaRPr lang="ru-RU" sz="1400" dirty="0">
              <a:solidFill>
                <a:srgbClr val="4C738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66718" y="4273351"/>
            <a:ext cx="24552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СРО086</a:t>
            </a:r>
            <a:endParaRPr lang="ru-RU" sz="1400" dirty="0">
              <a:solidFill>
                <a:srgbClr val="4C738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6718" y="6295267"/>
            <a:ext cx="24552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СРО090.02</a:t>
            </a:r>
            <a:endParaRPr lang="ru-RU" sz="1400" dirty="0">
              <a:solidFill>
                <a:srgbClr val="4C738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2225378"/>
            <a:ext cx="2470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СРО201</a:t>
            </a:r>
            <a:endParaRPr lang="ru-RU" sz="1400" dirty="0">
              <a:solidFill>
                <a:srgbClr val="4C738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4273350"/>
            <a:ext cx="2470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СК003</a:t>
            </a:r>
            <a:endParaRPr lang="ru-RU" sz="1400" dirty="0">
              <a:solidFill>
                <a:srgbClr val="4C738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6271443"/>
            <a:ext cx="2470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 smtClean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МС041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5815" y="5517232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H=2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,4 м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(!)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Изображения оборудования (Приложение №1 к Таблице 1, продолжение)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2551367" cy="200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1760" y="2831816"/>
            <a:ext cx="101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КЧ100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44" y="3645024"/>
            <a:ext cx="2209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52935" y="5866492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rgbClr val="4C73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МС016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84985" y="475575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Н=3м (!)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993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оборудования в соответствии с Рекомендациями (Таблица 2)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40673"/>
              </p:ext>
            </p:extLst>
          </p:nvPr>
        </p:nvGraphicFramePr>
        <p:xfrm>
          <a:off x="611560" y="980728"/>
          <a:ext cx="7920880" cy="4982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792088"/>
              </a:tblGrid>
              <a:tr h="360040">
                <a:tc rowSpan="4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Ступени</a:t>
                      </a:r>
                      <a:r>
                        <a:rPr lang="ru-RU" sz="1400" b="0" baseline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назначение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II-III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IV-V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VI-XI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I-XI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6 - 8 лет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 – 10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 11 - 12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13 - 15 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16 - 17 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18 - 29,</a:t>
                      </a:r>
                      <a:r>
                        <a:rPr lang="ru-RU" sz="1200" b="1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  </a:t>
                      </a: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 – 39,</a:t>
                      </a:r>
                      <a:r>
                        <a:rPr lang="ru-RU" sz="1200" b="1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 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40 – 49, 50 – 59 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60 – 69 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от 70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5130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6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    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ПТ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</a:tr>
              <a:tr h="35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СРО081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3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МС005 </a:t>
                      </a:r>
                      <a:r>
                        <a:rPr lang="ru-RU" sz="11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Бум тройной детский</a:t>
                      </a:r>
                      <a:endParaRPr lang="ru-RU" sz="11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МС012 </a:t>
                      </a:r>
                      <a:r>
                        <a:rPr lang="ru-RU" sz="1100" b="1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Спортивный комплекс для детей</a:t>
                      </a:r>
                      <a:endParaRPr lang="ru-RU" sz="1100" b="1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Стол теннисный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8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АП001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2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ТРЕНАЖЕРЫ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4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ИЩ002.02</a:t>
                      </a:r>
                      <a:endParaRPr lang="ru-RU" sz="1400" b="0" dirty="0" smtClean="0">
                        <a:solidFill>
                          <a:srgbClr val="4C7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4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4C73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Информационный стенд 1000х50х1800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813</TotalTime>
  <Words>799</Words>
  <Application>Microsoft Office PowerPoint</Application>
  <PresentationFormat>Экран (4:3)</PresentationFormat>
  <Paragraphs>239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ПРАВИТЕЛЬСТВО РОССИЙСКОЙ ФЕДЕРАЦИИ   ПОСТАНОВЛЕНИЕ   от «___» _______________2014 г. № ______   МОСКВА      Об утверждении Положения о Всероссийском физкультурно-спортивном комплексе «Готов к труду и обороне» (ГТО) </vt:lpstr>
      <vt:lpstr>Презентация PowerPoint</vt:lpstr>
      <vt:lpstr>Задачи Всероссийского физкультурно-спортивного комплекса «Готов к труду и обороне» (ГТО)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Windows User</cp:lastModifiedBy>
  <cp:revision>57</cp:revision>
  <dcterms:created xsi:type="dcterms:W3CDTF">2015-01-25T12:58:33Z</dcterms:created>
  <dcterms:modified xsi:type="dcterms:W3CDTF">2015-09-13T04:30:24Z</dcterms:modified>
</cp:coreProperties>
</file>