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62"/>
  </p:notesMasterIdLst>
  <p:sldIdLst>
    <p:sldId id="291" r:id="rId2"/>
    <p:sldId id="314" r:id="rId3"/>
    <p:sldId id="315" r:id="rId4"/>
    <p:sldId id="321" r:id="rId5"/>
    <p:sldId id="317" r:id="rId6"/>
    <p:sldId id="318" r:id="rId7"/>
    <p:sldId id="319" r:id="rId8"/>
    <p:sldId id="320" r:id="rId9"/>
    <p:sldId id="323" r:id="rId10"/>
    <p:sldId id="324" r:id="rId11"/>
    <p:sldId id="322" r:id="rId12"/>
    <p:sldId id="325" r:id="rId13"/>
    <p:sldId id="334" r:id="rId14"/>
    <p:sldId id="340" r:id="rId15"/>
    <p:sldId id="335" r:id="rId16"/>
    <p:sldId id="337" r:id="rId17"/>
    <p:sldId id="336" r:id="rId18"/>
    <p:sldId id="338" r:id="rId19"/>
    <p:sldId id="339" r:id="rId20"/>
    <p:sldId id="341" r:id="rId21"/>
    <p:sldId id="342" r:id="rId22"/>
    <p:sldId id="267" r:id="rId23"/>
    <p:sldId id="269" r:id="rId24"/>
    <p:sldId id="296" r:id="rId25"/>
    <p:sldId id="294" r:id="rId26"/>
    <p:sldId id="298" r:id="rId27"/>
    <p:sldId id="299" r:id="rId28"/>
    <p:sldId id="300" r:id="rId29"/>
    <p:sldId id="353" r:id="rId30"/>
    <p:sldId id="268" r:id="rId31"/>
    <p:sldId id="354" r:id="rId32"/>
    <p:sldId id="355" r:id="rId33"/>
    <p:sldId id="358" r:id="rId34"/>
    <p:sldId id="356" r:id="rId35"/>
    <p:sldId id="357" r:id="rId36"/>
    <p:sldId id="329" r:id="rId37"/>
    <p:sldId id="326" r:id="rId38"/>
    <p:sldId id="328" r:id="rId39"/>
    <p:sldId id="333" r:id="rId40"/>
    <p:sldId id="343" r:id="rId41"/>
    <p:sldId id="327" r:id="rId42"/>
    <p:sldId id="330" r:id="rId43"/>
    <p:sldId id="331" r:id="rId44"/>
    <p:sldId id="332" r:id="rId45"/>
    <p:sldId id="344" r:id="rId46"/>
    <p:sldId id="309" r:id="rId47"/>
    <p:sldId id="310" r:id="rId48"/>
    <p:sldId id="350" r:id="rId49"/>
    <p:sldId id="351" r:id="rId50"/>
    <p:sldId id="352" r:id="rId51"/>
    <p:sldId id="345" r:id="rId52"/>
    <p:sldId id="346" r:id="rId53"/>
    <p:sldId id="347" r:id="rId54"/>
    <p:sldId id="348" r:id="rId55"/>
    <p:sldId id="349" r:id="rId56"/>
    <p:sldId id="307" r:id="rId57"/>
    <p:sldId id="308" r:id="rId58"/>
    <p:sldId id="312" r:id="rId59"/>
    <p:sldId id="313" r:id="rId60"/>
    <p:sldId id="306" r:id="rId6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9710" autoAdjust="0"/>
  </p:normalViewPr>
  <p:slideViewPr>
    <p:cSldViewPr>
      <p:cViewPr varScale="1">
        <p:scale>
          <a:sx n="21" d="100"/>
          <a:sy n="21" d="100"/>
        </p:scale>
        <p:origin x="42" y="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76881-4888-4855-A498-8123D4E050D2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6545A-D756-41EA-88AC-CB7E562890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073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14.09.2017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5834818974ACA617128562024D35880FDCE78F703C93E9BD29AEB5C0A6DAAD8F7539A19A09U057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84F5BD7C8AD8DB8DD6F7C94E19CDCABB3F2D4D365DBB0BB42F694EA80EBA0F75EF3CB47A81B0D77pD77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B77C47CBB7EDF0FF832DAB63EA7C0FCBAEF753914B26B7704DC6ACDC03BFEB54A08F426D52UAWEJ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2A697C4099B2BA7AEFA6128C3C827BE0F9954357E1CC8830DD40CBF0FB92CC992E4D08638964DEDG" TargetMode="External"/><Relationship Id="rId2" Type="http://schemas.openxmlformats.org/officeDocument/2006/relationships/hyperlink" Target="consultantplus://offline/ref=82A697C4099B2BA7AEFA7D22C2C827BE0A9A5E632541CED452840AEA4FF92A9CD1A1DA8643EBG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05C3EA833180CCC4A191D8A4EC0EAB6444E471B6B83BF116E27461BD797ECED1B78845D4CBF73937mBeF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B75F62A717BBB8190E16482929FB269ED750632EBB699D065B002534C1F8A81D61E444EBA326AOCH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4452F0AA616B308169B750DD707CA4BC37A7032C92DD492389F83F9B1D46368B7F533E49365BCD6f0A4H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4452F0AA616B308169B750DD707CA4BC37A7032C92DD492389F83F9B1D46368B7F533E49365BCD6f0A4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8083624" cy="3240360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Новые требования к персоналу организации отдыха и оздоровления детей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789040"/>
            <a:ext cx="7406640" cy="2736304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/>
              <a:t>Пахомова </a:t>
            </a:r>
          </a:p>
          <a:p>
            <a:pPr algn="r"/>
            <a:r>
              <a:rPr lang="ru-RU" dirty="0"/>
              <a:t>Мария Владимировна</a:t>
            </a:r>
          </a:p>
          <a:p>
            <a:pPr algn="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01.07.2017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139-ФЗ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1693"/>
          <a:ext cx="8496944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8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5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94. Продолжительность ежедневной работы (смены)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59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4065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Продолжительность ежедневной работы (смены) не может превышать:</a:t>
                      </a:r>
                    </a:p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работников в возрасте от пятнадцати до шестнадцати лет - 5 часов, в возрасте от шестнадцати до восемнадцати лет - 7 часов.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Продолжительность ежедневной работы (смены) не может превышать:</a:t>
                      </a:r>
                    </a:p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работников (включая лиц, получающих общее образование или среднее профессиональное образование и работающих в период каникул) </a:t>
                      </a:r>
                      <a:r>
                        <a:rPr kumimoji="0" lang="ru-RU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возрасте от четырнадцати до пятнадцати лет - 4 часа,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возрасте от пятнадцати до шестнадцати лет - 5 часов, в возрасте от шестнадцати до восемнадцати лет - 7 часов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С июля 2017 года наряду с листками нетрудоспособности на бумажных бланках могут использоваться электронные листки нетрудоспособности. В будущем это позволит усовершенствовать обмен информацией, снизить количество поддельных листков нетрудоспособности.</a:t>
            </a:r>
          </a:p>
          <a:p>
            <a:pPr algn="just"/>
            <a:endParaRPr lang="ru-RU" dirty="0">
              <a:hlinkClick r:id="rId2"/>
            </a:endParaRPr>
          </a:p>
          <a:p>
            <a:pPr algn="just"/>
            <a:r>
              <a:rPr lang="ru-RU" dirty="0"/>
              <a:t>Для реализации электронного документооборота по нетрудоспособности необходимо, чтобы медицинская организация и работодатель застрахованного лица являлись участниками системы информационного взаимодействия, а застрахованное лицо в письменном виде изъявило согласие на формирование электронного листка нетрудоспособности.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Электронный больничный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844824"/>
            <a:ext cx="8075240" cy="4320480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Федеральный закон от 01.05.2017 N 86-ФЗ «О внесении изменений в статью 13 Федерального закона «Об обязательном социальном страховании на случай временной нетрудоспособности и в связи с материнством» и статьи 59 и 78 Федерального закона «Об основах охраны здоровья граждан в Российской Федерации»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Новое в законодательстве о нетрудоспособности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85000" lnSpcReduction="20000"/>
          </a:bodyPr>
          <a:lstStyle/>
          <a:p>
            <a:pPr marL="0" algn="just"/>
            <a:r>
              <a:rPr lang="ru-RU" dirty="0"/>
              <a:t> </a:t>
            </a:r>
            <a:r>
              <a:rPr lang="ru-RU" b="1" dirty="0"/>
              <a:t>Персональные данные </a:t>
            </a:r>
            <a:r>
              <a:rPr lang="ru-RU" dirty="0"/>
              <a:t>- любая информация, относящаяся к прямо или косвенно определенному или определяемому физическому лицу (субъекту персональных данных.</a:t>
            </a:r>
          </a:p>
          <a:p>
            <a:pPr marL="0" algn="just"/>
            <a:r>
              <a:rPr lang="ru-RU" dirty="0"/>
              <a:t>Субъект персональных данных принимает решение о предоставлении его персональных данных и дает согласие на их обработку </a:t>
            </a:r>
            <a:r>
              <a:rPr lang="ru-RU" b="1" dirty="0"/>
              <a:t>свободно, своей волей и в своем интересе.</a:t>
            </a:r>
            <a:r>
              <a:rPr lang="ru-RU" dirty="0"/>
              <a:t> Согласие на обработку персональных данных должно быть конкретным, информированным и сознательным. Согласие на обработку персональных данных может быть дано субъектом персональных данных или его представителем в любой позволяющей подтвердить факт его получения форме, если иное не установлено федеральным законом. (</a:t>
            </a:r>
            <a:r>
              <a:rPr lang="ru-RU" b="1" dirty="0"/>
              <a:t>Федеральный закон от 27.07.2006 № 152-ФЗ «О персональных данных»)</a:t>
            </a:r>
          </a:p>
          <a:p>
            <a:pPr marL="0" algn="just"/>
            <a:endParaRPr lang="ru-RU" dirty="0"/>
          </a:p>
          <a:p>
            <a:pPr marL="0" algn="just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Персональные данные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Обработка персональных данных </a:t>
            </a:r>
            <a:r>
              <a:rPr lang="ru-RU" dirty="0"/>
              <a:t>- любое действие (операция) или совокупность действий (операций), совершаемых с использованием средств автоматизации или без использования таких средств с персональными данными, включая сбор, запись, систематизацию, накопление, хранение, уточнение (обновление, изменение), извлечение, использование, передачу (распространение, предоставление, доступ), обезличивание, блокирование, удаление, уничтожение персональных данных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Обработка персональных данных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3888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39738">
                <a:tc gridSpan="3">
                  <a:txBody>
                    <a:bodyPr/>
                    <a:lstStyle/>
                    <a:p>
                      <a:pPr marL="0" algn="just">
                        <a:buNone/>
                      </a:pPr>
                      <a:r>
                        <a:rPr lang="ru-RU" sz="2000" dirty="0"/>
                        <a:t>Обработка персональных данных:</a:t>
                      </a:r>
                    </a:p>
                    <a:p>
                      <a:pPr algn="just"/>
                      <a:r>
                        <a:rPr lang="ru-RU" sz="2000" dirty="0"/>
                        <a:t>- в случаях, не предусмотренных законодательством РФ;</a:t>
                      </a:r>
                    </a:p>
                    <a:p>
                      <a:pPr algn="just"/>
                      <a:r>
                        <a:rPr lang="ru-RU" sz="2000" dirty="0"/>
                        <a:t>- несовместимая с целями сбора персональных данных.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Предупреждение или</a:t>
                      </a:r>
                      <a:r>
                        <a:rPr lang="ru-RU" baseline="0" dirty="0"/>
                        <a:t> штраф </a:t>
                      </a:r>
                    </a:p>
                    <a:p>
                      <a:pPr algn="ctr"/>
                      <a:r>
                        <a:rPr lang="ru-RU" baseline="0" dirty="0"/>
                        <a:t>от 5 000 до 10 000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первая 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Предупреждение или</a:t>
                      </a:r>
                      <a:r>
                        <a:rPr lang="ru-RU" baseline="0" dirty="0"/>
                        <a:t> штраф </a:t>
                      </a:r>
                    </a:p>
                    <a:p>
                      <a:pPr algn="ctr"/>
                      <a:r>
                        <a:rPr lang="ru-RU" dirty="0"/>
                        <a:t>от 30 000 до 50 000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первая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410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5762">
                <a:tc gridSpan="3">
                  <a:txBody>
                    <a:bodyPr/>
                    <a:lstStyle/>
                    <a:p>
                      <a:pPr marL="0" algn="just">
                        <a:buNone/>
                      </a:pPr>
                      <a:r>
                        <a:rPr lang="ru-RU" sz="2000" dirty="0"/>
                        <a:t>- Обработка персональных данных</a:t>
                      </a:r>
                      <a:r>
                        <a:rPr lang="ru-RU" sz="2000" baseline="0" dirty="0"/>
                        <a:t> без согласия в письменной форме субъекта персональных данных, если такое согласие должно быть получено;</a:t>
                      </a:r>
                    </a:p>
                    <a:p>
                      <a:pPr marL="0" algn="just">
                        <a:buNone/>
                      </a:pPr>
                      <a:r>
                        <a:rPr lang="ru-RU" sz="2000" baseline="0" dirty="0"/>
                        <a:t>- в согласии на обработку нет установленных законом сведений.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Штраф </a:t>
                      </a:r>
                    </a:p>
                    <a:p>
                      <a:pPr algn="ctr"/>
                      <a:r>
                        <a:rPr lang="ru-RU" baseline="0" dirty="0"/>
                        <a:t>от 10 000 до 20 000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вторая 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Штраф</a:t>
                      </a:r>
                      <a:endParaRPr lang="ru-RU" baseline="0" dirty="0"/>
                    </a:p>
                    <a:p>
                      <a:pPr algn="ctr"/>
                      <a:r>
                        <a:rPr lang="ru-RU" dirty="0"/>
                        <a:t>от 15 000 до 75 000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вторая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sz="1400" dirty="0"/>
              <a:t>1) фамилию, имя, отчество, адрес субъекта персональных данных, номер основного документа, удостоверяющего его личность, сведения о дате выдачи указанного документа и выдавшем его органе;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2) фамилию, имя, отчество, адрес представителя субъекта персональных данных, номер основного документа, удостоверяющего его личность, сведения о дате выдачи указанного документа и выдавшем его органе, реквизиты доверенности или иного документа, подтверждающего полномочия этого представителя (при получении согласия от представителя субъекта персональных данных);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3) наименование или фамилию, имя, отчество и адрес оператора, получающего согласие субъекта персональных данных;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4) цель обработки персональных данных;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5) перечень персональных данных, на обработку которых дается согласие субъекта персональных данных;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6) наименование или фамилию, имя, отчество и адрес лица, осуществляющего обработку персональных данных по поручению оператора, если обработка будет поручена такому лицу;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7) перечень действий с персональными данными, на совершение которых дается согласие, общее описание используемых оператором способов обработки персональных данных;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8) срок, в течение которого действует согласие субъекта персональных данных, а также способ его отзыва, если иное не установлено федеральным законом;</a:t>
            </a:r>
          </a:p>
          <a:p>
            <a:pPr marL="0" algn="just">
              <a:spcBef>
                <a:spcPts val="0"/>
              </a:spcBef>
            </a:pPr>
            <a:r>
              <a:rPr lang="ru-RU" sz="1400" dirty="0"/>
              <a:t>9) подпись субъекта персональных данных.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Согласие на обработку персональных данных включает: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410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55762">
                <a:tc gridSpan="3">
                  <a:txBody>
                    <a:bodyPr/>
                    <a:lstStyle/>
                    <a:p>
                      <a:r>
                        <a:rPr lang="ru-RU" sz="2000" dirty="0"/>
                        <a:t>- 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Невыполнение оператором предусмотренной законодательством РФ в области персональных данных обязанности по опубликованию или обеспечению доступа к документу, определяющему политику в отношении обработки персональных данных или сведениям о реализуемых требованиях к защите персональных данных. </a:t>
                      </a:r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  <a:hlinkClick r:id="rId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</a:t>
                      </a:r>
                    </a:p>
                    <a:p>
                      <a:pPr algn="ctr"/>
                      <a:r>
                        <a:rPr lang="ru-RU" baseline="0" dirty="0"/>
                        <a:t> или штраф </a:t>
                      </a:r>
                    </a:p>
                    <a:p>
                      <a:pPr algn="ctr"/>
                      <a:r>
                        <a:rPr lang="ru-RU" baseline="0" dirty="0"/>
                        <a:t>от 3 000 до 6 000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третья 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</a:t>
                      </a:r>
                    </a:p>
                    <a:p>
                      <a:pPr algn="ctr"/>
                      <a:r>
                        <a:rPr lang="ru-RU" baseline="0" dirty="0"/>
                        <a:t> или штраф </a:t>
                      </a:r>
                    </a:p>
                    <a:p>
                      <a:pPr algn="ctr"/>
                      <a:r>
                        <a:rPr lang="ru-RU" dirty="0"/>
                        <a:t>от 15 000 до 30 000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третья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36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706">
                <a:tc gridSpan="3">
                  <a:txBody>
                    <a:bodyPr/>
                    <a:lstStyle/>
                    <a:p>
                      <a:r>
                        <a:rPr lang="ru-RU" sz="2000" dirty="0"/>
                        <a:t>- </a:t>
                      </a: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Невыполнение оператором персональных данных обязанности по предоставлению их субъекту информации, касающейся обработки его персональных данных.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 </a:t>
                      </a:r>
                    </a:p>
                    <a:p>
                      <a:pPr algn="ctr"/>
                      <a:r>
                        <a:rPr lang="ru-RU" baseline="0" dirty="0"/>
                        <a:t>или штраф 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4 000 до 6 000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четвертая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 </a:t>
                      </a:r>
                    </a:p>
                    <a:p>
                      <a:pPr algn="ctr"/>
                      <a:r>
                        <a:rPr lang="ru-RU" baseline="0" dirty="0"/>
                        <a:t>или штраф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20 000 до 40 000 руб.</a:t>
                      </a:r>
                    </a:p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четвертая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Федеральный закон от 18.06.2017 № 125-ФЗ «О внесении изменений в Трудовой кодекс Российской Федерации»</a:t>
            </a:r>
          </a:p>
          <a:p>
            <a:endParaRPr lang="ru-RU" dirty="0"/>
          </a:p>
          <a:p>
            <a:r>
              <a:rPr lang="ru-RU" dirty="0"/>
              <a:t>Федеральный закон от 01.07.2017 № 139-ФЗ «О внесении изменений в Трудовой кодекс Российской Федерации»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Последние изменения в Трудовом кодексе РФ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4782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706">
                <a:tc gridSpan="3">
                  <a:txBody>
                    <a:bodyPr/>
                    <a:lstStyle/>
                    <a:p>
                      <a:pPr algn="just"/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-Невыполнение оператором в сроки, установленные законодательством, требования субъекта персональных данных или его представителя либо уполномоченного органа по защите прав субъектов персональных данных об уточнении персональных данных, их блокировании или уничтожении в случае, если данные являются неполными, устаревшими, неточными, незаконно полученными или не являются необходимыми для заявленной цели обработки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 </a:t>
                      </a:r>
                    </a:p>
                    <a:p>
                      <a:pPr algn="ctr"/>
                      <a:r>
                        <a:rPr lang="ru-RU" baseline="0" dirty="0"/>
                        <a:t>или штраф 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4 000 до 10 000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пятая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 </a:t>
                      </a:r>
                    </a:p>
                    <a:p>
                      <a:pPr algn="ctr"/>
                      <a:r>
                        <a:rPr lang="ru-RU" baseline="0" dirty="0"/>
                        <a:t>или штраф 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25 000 до 45 000 руб.</a:t>
                      </a:r>
                    </a:p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пятая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773238"/>
          <a:ext cx="8229600" cy="5057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1706">
                <a:tc grid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-Невыполнение оператором при обработке персональных данных обязанности по соблюдению условий, обеспечивающих сохранность персональных данных при хранении их материальных носителей и исключающих несанкционированный к ним доступ, если это повлекло неправомерный или случайный доступ к персональным данным, их уничтожение, изменение, блокирование, копирование, предоставление, распространение либо иные неправомерные действия в отношении данных.</a:t>
                      </a:r>
                    </a:p>
                    <a:p>
                      <a:pPr algn="just"/>
                      <a:endParaRPr kumimoji="0" lang="ru-RU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7974">
                <a:tc>
                  <a:txBody>
                    <a:bodyPr/>
                    <a:lstStyle/>
                    <a:p>
                      <a:r>
                        <a:rPr lang="ru-RU" dirty="0"/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Штраф 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4 000 до 10 000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Часть шестая</a:t>
                      </a:r>
                    </a:p>
                    <a:p>
                      <a:pPr algn="ctr"/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759">
                <a:tc>
                  <a:txBody>
                    <a:bodyPr/>
                    <a:lstStyle/>
                    <a:p>
                      <a:r>
                        <a:rPr lang="ru-RU" dirty="0"/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/>
                        <a:t>Предупреждение </a:t>
                      </a:r>
                    </a:p>
                    <a:p>
                      <a:pPr algn="ctr"/>
                      <a:r>
                        <a:rPr lang="ru-RU" baseline="0" dirty="0"/>
                        <a:t>или штраф </a:t>
                      </a:r>
                    </a:p>
                    <a:p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 25 000 до 50 000 руб.</a:t>
                      </a:r>
                    </a:p>
                    <a:p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Часть шестая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ст. 13.11 </a:t>
                      </a:r>
                      <a:r>
                        <a:rPr lang="ru-RU" dirty="0" err="1"/>
                        <a:t>КоАП</a:t>
                      </a:r>
                      <a:r>
                        <a:rPr lang="ru-RU" dirty="0"/>
                        <a:t> РФ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pPr algn="ctr"/>
            <a:r>
              <a:rPr lang="ru-RU" sz="3500" dirty="0">
                <a:solidFill>
                  <a:schemeClr val="tx1"/>
                </a:solidFill>
              </a:rPr>
              <a:t>Ответственность за нарушения законодательства в области персональных данных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394136" cy="591574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dirty="0"/>
              <a:t>В целях повышения качества и безопасности отдыха и оздоровления детей организация отдыха детей и их оздоровления обязана обеспечивать соответствие квалификации работников организации отдыха детей и их оздоровления соответствующим профессиональным стандартам или квалификационным требованиям в соответствии с трудовым законодательством.</a:t>
            </a:r>
          </a:p>
          <a:p>
            <a:pPr marL="82296" indent="0" algn="just">
              <a:buNone/>
            </a:pPr>
            <a:endParaRPr lang="ru-RU" dirty="0"/>
          </a:p>
          <a:p>
            <a:pPr marL="82296" indent="0" algn="just">
              <a:buNone/>
            </a:pPr>
            <a:r>
              <a:rPr lang="ru-RU" b="1" dirty="0"/>
              <a:t>(Федеральный закон от 24.07.1998 №124-ФЗ«Об основных гарантиях прав ребенка в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1947070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/>
          <a:lstStyle/>
          <a:p>
            <a:pPr algn="just"/>
            <a:r>
              <a:rPr lang="ru-RU" b="1" dirty="0"/>
              <a:t>Квалификация работника</a:t>
            </a:r>
            <a:r>
              <a:rPr lang="ru-RU" dirty="0"/>
              <a:t> - уровень знаний, умений, профессиональных навыков и опыта работы работника.</a:t>
            </a:r>
          </a:p>
          <a:p>
            <a:pPr marL="82296" indent="0" algn="just">
              <a:buNone/>
            </a:pPr>
            <a:endParaRPr lang="ru-RU" dirty="0"/>
          </a:p>
          <a:p>
            <a:pPr algn="just"/>
            <a:r>
              <a:rPr lang="ru-RU" b="1" dirty="0"/>
              <a:t>Профессиональный стандарт </a:t>
            </a:r>
            <a:r>
              <a:rPr lang="ru-RU" dirty="0"/>
              <a:t>- характеристика квалификации, необходимой работнику для осуществления определенного вида профессиональной деятельности, в том числе выполнения определенной трудовой функции.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4862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32656"/>
            <a:ext cx="8106104" cy="5915744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b="1" dirty="0"/>
              <a:t>ОБЯЗАТЕЛЬНЫЙ ХАРАКТЕР ПРИМЕНЕНИЯ ПРОФЕССИОНАЛЬНЫХ СТАНДАРТОВ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268761"/>
          <a:ext cx="8568952" cy="512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796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Статья 195.3 Трудового кодекса РФ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«Порядок применения профессиональных стандартов»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855"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Если </a:t>
                      </a:r>
                      <a:r>
                        <a:rPr kumimoji="0" lang="ru-RU" sz="2400" b="1" u="sng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настоящим Кодексом, другими федеральными законами, иными нормативными правовыми актами Российской Федерации</a:t>
                      </a:r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установлены требования к квалификации, необходимой работнику для выполнения определенной трудовой функции, профессиональные стандарты в части указанных требований обязательны для применения работодателями.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070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32656"/>
            <a:ext cx="8106104" cy="5915744"/>
          </a:xfrm>
        </p:spPr>
        <p:txBody>
          <a:bodyPr>
            <a:normAutofit lnSpcReduction="10000"/>
          </a:bodyPr>
          <a:lstStyle/>
          <a:p>
            <a:pPr marL="82296" indent="0" algn="ctr">
              <a:buNone/>
            </a:pPr>
            <a:r>
              <a:rPr lang="ru-RU" b="1" dirty="0"/>
              <a:t>НАПРАВЛЕНИЯ ПРИМЕНЕНИЯ ПРОФЕССИОНАЛЬНЫХ СТАНДАРТОВ </a:t>
            </a:r>
            <a:r>
              <a:rPr lang="ru-RU" sz="2800" b="1" dirty="0"/>
              <a:t>РАБОТОДАТЕЛЯМИ</a:t>
            </a:r>
            <a:endParaRPr lang="ru-RU" b="1" dirty="0"/>
          </a:p>
          <a:p>
            <a:pPr marL="596646" indent="-514350" algn="just"/>
            <a:r>
              <a:rPr lang="ru-RU" sz="2600" b="1" dirty="0"/>
              <a:t>при формировании кадровой политики и в управлении персоналом </a:t>
            </a:r>
            <a:r>
              <a:rPr lang="ru-RU" sz="2600" dirty="0"/>
              <a:t>(определение потребности в работниках с определенных уровнем квалификации, разработка штатного расписания, подбор и расстановка кадров);</a:t>
            </a:r>
          </a:p>
          <a:p>
            <a:pPr marL="596646" indent="-514350" algn="just"/>
            <a:r>
              <a:rPr lang="ru-RU" sz="2600" dirty="0"/>
              <a:t>при организации </a:t>
            </a:r>
            <a:r>
              <a:rPr lang="ru-RU" sz="2600" b="1" dirty="0"/>
              <a:t>обучения и аттестации</a:t>
            </a:r>
            <a:r>
              <a:rPr lang="ru-RU" sz="2600" dirty="0"/>
              <a:t> работников;</a:t>
            </a:r>
          </a:p>
          <a:p>
            <a:pPr marL="596646" indent="-514350" algn="just"/>
            <a:r>
              <a:rPr lang="ru-RU" sz="2600" dirty="0"/>
              <a:t>при разработке должностных инструкций;</a:t>
            </a:r>
          </a:p>
          <a:p>
            <a:pPr marL="596646" indent="-514350" algn="just"/>
            <a:r>
              <a:rPr lang="ru-RU" sz="2600" dirty="0"/>
              <a:t>тарификации работ, присвоении тарифных разрядов работникам и установлении систем оплаты труда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947070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408712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algn="ctr">
              <a:buNone/>
            </a:pPr>
            <a:r>
              <a:rPr lang="ru-RU" sz="2000" dirty="0"/>
              <a:t>ВНЕДРЕНИЕ ПРОФЕССИОНАЛЬНЫХ СТАНДАРТОВ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19675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Издание приказа о создании рабочей группы по организации применения </a:t>
            </a:r>
            <a:r>
              <a:rPr lang="ru-RU" dirty="0" err="1"/>
              <a:t>профстандартов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348880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Анализ действующего штатного расписания и штатной расстановки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501008"/>
            <a:ext cx="75608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Определение обязательности применения </a:t>
            </a:r>
            <a:r>
              <a:rPr lang="ru-RU" dirty="0" err="1"/>
              <a:t>профстандартов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653136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Анализ реестра </a:t>
            </a:r>
            <a:r>
              <a:rPr lang="ru-RU" dirty="0" err="1"/>
              <a:t>профстандартов</a:t>
            </a:r>
            <a:r>
              <a:rPr lang="ru-RU" dirty="0"/>
              <a:t>, справочника перспективных и востребованных профессий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587727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Определение соответствия квалификации работников </a:t>
            </a:r>
            <a:r>
              <a:rPr lang="ru-RU" dirty="0" err="1"/>
              <a:t>профстандартам</a:t>
            </a:r>
            <a:endParaRPr lang="ru-RU" dirty="0"/>
          </a:p>
        </p:txBody>
      </p:sp>
      <p:cxnSp>
        <p:nvCxnSpPr>
          <p:cNvPr id="10" name="Прямая со стрелкой 9"/>
          <p:cNvCxnSpPr>
            <a:stCxn id="4" idx="2"/>
            <a:endCxn id="5" idx="0"/>
          </p:cNvCxnSpPr>
          <p:nvPr/>
        </p:nvCxnSpPr>
        <p:spPr>
          <a:xfrm>
            <a:off x="4680012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>
            <a:off x="4680012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7" idx="0"/>
          </p:cNvCxnSpPr>
          <p:nvPr/>
        </p:nvCxnSpPr>
        <p:spPr>
          <a:xfrm>
            <a:off x="4680012" y="42210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  <a:endCxn id="8" idx="0"/>
          </p:cNvCxnSpPr>
          <p:nvPr/>
        </p:nvCxnSpPr>
        <p:spPr>
          <a:xfrm>
            <a:off x="4680012" y="54452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4691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408712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algn="ctr">
              <a:buNone/>
            </a:pPr>
            <a:r>
              <a:rPr lang="ru-RU" sz="2000" dirty="0"/>
              <a:t>СООТВЕТСТВИЕ ПРОФЕССИОНАЛЬНЫМ СТАНДАРТАМ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19675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Определение соответствия квалификации работников </a:t>
            </a:r>
            <a:r>
              <a:rPr lang="ru-RU" dirty="0" err="1"/>
              <a:t>профстандартам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348880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Соблюдение требований к образованию работников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501008"/>
            <a:ext cx="75608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Соблюдение требований к опыту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653136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Соблюдение условий допуска к работе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587727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План по организации  применения профессиональных стандартов</a:t>
            </a:r>
          </a:p>
        </p:txBody>
      </p:sp>
      <p:cxnSp>
        <p:nvCxnSpPr>
          <p:cNvPr id="10" name="Прямая со стрелкой 9"/>
          <p:cNvCxnSpPr>
            <a:stCxn id="4" idx="2"/>
            <a:endCxn id="5" idx="0"/>
          </p:cNvCxnSpPr>
          <p:nvPr/>
        </p:nvCxnSpPr>
        <p:spPr>
          <a:xfrm>
            <a:off x="4680012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>
            <a:off x="4680012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7" idx="0"/>
          </p:cNvCxnSpPr>
          <p:nvPr/>
        </p:nvCxnSpPr>
        <p:spPr>
          <a:xfrm>
            <a:off x="4680012" y="422108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  <a:endCxn id="8" idx="0"/>
          </p:cNvCxnSpPr>
          <p:nvPr/>
        </p:nvCxnSpPr>
        <p:spPr>
          <a:xfrm>
            <a:off x="4680012" y="544522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58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8640"/>
            <a:ext cx="7890080" cy="6408712"/>
          </a:xfrm>
        </p:spPr>
        <p:txBody>
          <a:bodyPr>
            <a:noAutofit/>
          </a:bodyPr>
          <a:lstStyle/>
          <a:p>
            <a:endParaRPr lang="ru-RU" sz="2000" dirty="0"/>
          </a:p>
          <a:p>
            <a:pPr algn="ctr">
              <a:buNone/>
            </a:pPr>
            <a:r>
              <a:rPr lang="ru-RU" sz="2000" dirty="0"/>
              <a:t>Требования к образованию и к опыту работы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19675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Обязательный характер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348880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Соблюдение требований к образованию и опыту работников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3501008"/>
            <a:ext cx="75608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Недостаточный уровень образования и опыта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4653136"/>
            <a:ext cx="25922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Дополнительная подготовка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5877272"/>
            <a:ext cx="756084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План по организации  применения профессиональных стандартов</a:t>
            </a:r>
          </a:p>
        </p:txBody>
      </p:sp>
      <p:cxnSp>
        <p:nvCxnSpPr>
          <p:cNvPr id="10" name="Прямая со стрелкой 9"/>
          <p:cNvCxnSpPr>
            <a:stCxn id="4" idx="2"/>
            <a:endCxn id="5" idx="0"/>
          </p:cNvCxnSpPr>
          <p:nvPr/>
        </p:nvCxnSpPr>
        <p:spPr>
          <a:xfrm>
            <a:off x="4680012" y="198884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>
            <a:off x="4680012" y="314096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7" idx="0"/>
          </p:cNvCxnSpPr>
          <p:nvPr/>
        </p:nvCxnSpPr>
        <p:spPr>
          <a:xfrm flipH="1">
            <a:off x="2195736" y="4221088"/>
            <a:ext cx="24842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  <a:endCxn id="8" idx="0"/>
          </p:cNvCxnSpPr>
          <p:nvPr/>
        </p:nvCxnSpPr>
        <p:spPr>
          <a:xfrm>
            <a:off x="2195736" y="5445224"/>
            <a:ext cx="24842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5724128" y="4581128"/>
            <a:ext cx="273630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Аттестация</a:t>
            </a:r>
          </a:p>
        </p:txBody>
      </p:sp>
      <p:cxnSp>
        <p:nvCxnSpPr>
          <p:cNvPr id="15" name="Прямая со стрелкой 14"/>
          <p:cNvCxnSpPr>
            <a:stCxn id="6" idx="2"/>
            <a:endCxn id="11" idx="0"/>
          </p:cNvCxnSpPr>
          <p:nvPr/>
        </p:nvCxnSpPr>
        <p:spPr>
          <a:xfrm>
            <a:off x="4680012" y="4221088"/>
            <a:ext cx="2412268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2"/>
            <a:endCxn id="8" idx="0"/>
          </p:cNvCxnSpPr>
          <p:nvPr/>
        </p:nvCxnSpPr>
        <p:spPr>
          <a:xfrm flipH="1">
            <a:off x="4680012" y="5445224"/>
            <a:ext cx="241226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трелка вправо 25"/>
          <p:cNvSpPr/>
          <p:nvPr/>
        </p:nvSpPr>
        <p:spPr>
          <a:xfrm>
            <a:off x="4208810" y="45361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10800000">
            <a:off x="4118800" y="5032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415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Должностная инструкция – локальный нормативный акт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Приложение к трудовому договору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Изменения вносятся в целях уточнения (без</a:t>
                      </a:r>
                      <a:r>
                        <a:rPr lang="ru-RU" sz="2000" baseline="0" dirty="0"/>
                        <a:t> изменения трудовой функции)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Внесение изменений в должностную инструкцию осуществляется приказом либо</a:t>
                      </a:r>
                      <a:r>
                        <a:rPr lang="ru-RU" sz="2000" baseline="0" dirty="0"/>
                        <a:t> путем утверждения должностной инструкции в новой редакции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Уведомить работника письменно</a:t>
                      </a:r>
                      <a:r>
                        <a:rPr lang="ru-RU" sz="2000" baseline="0" dirty="0"/>
                        <a:t> под роспись об изменении условий трудового договора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/>
                        <a:t>Ознакомить с приказом либо новым</a:t>
                      </a:r>
                      <a:r>
                        <a:rPr lang="ru-RU" sz="2000" baseline="0" dirty="0"/>
                        <a:t> текстом должностной инструкции под роспись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В случае согласия работника работать в новых условиях заключить </a:t>
                      </a:r>
                      <a:r>
                        <a:rPr lang="ru-RU" sz="2000"/>
                        <a:t>с ним соглашение </a:t>
                      </a:r>
                      <a:r>
                        <a:rPr lang="ru-RU" sz="2000" dirty="0"/>
                        <a:t>об изменении условий </a:t>
                      </a:r>
                      <a:r>
                        <a:rPr lang="ru-RU" sz="2000"/>
                        <a:t>трудового договора</a:t>
                      </a:r>
                      <a:endParaRPr lang="ru-RU" sz="2000" dirty="0"/>
                    </a:p>
                    <a:p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Порядок изменения должностной инструкции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18.06.2017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125-ФЗ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7"/>
          <a:ext cx="8496944" cy="4923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3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Статья 93. Неполное рабочее время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19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7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Устанавливались неполный рабочий день (смена)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неполная рабочая неделя.</a:t>
                      </a:r>
                    </a:p>
                    <a:p>
                      <a:pPr algn="just"/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Может устанавливаться неполное рабочее время (неполный рабочий день (смена)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(или) 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неполная рабочая неделя,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 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разделением рабочего дня на части).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30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/>
                        <a:t>Срок, в течение которого работник может</a:t>
                      </a:r>
                      <a:r>
                        <a:rPr lang="ru-RU" sz="1600" baseline="0" dirty="0"/>
                        <a:t> работать при неполном рабочем времени, ТК РФ не регламентировался.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Неполное рабочее время может устанавливаться как без ограничения срока, так и на любой согласованный сторонами трудового договора срок.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51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Режим рабочего времени и времени отдыха, время начала и окончания работы, время перерывов в работе, устанавливается в соответствии с пожеланиями работника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Режим рабочего времени и времени отдыха, время начала и окончания работы, время перерывов в работе, устанавливается в соответствии с пожеланиями работника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учетом условий производства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Номенклатура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постановлением Правительства Российской Федерации  от 8 августа 2013 г. N678 </a:t>
            </a:r>
          </a:p>
          <a:p>
            <a:pPr marL="82296" indent="0" algn="ctr">
              <a:buNone/>
            </a:pPr>
            <a:r>
              <a:rPr lang="ru-RU" sz="30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«Специалист в области воспитания» Приказ Минтруда России от 10.01.2017 №10н </a:t>
            </a:r>
          </a:p>
        </p:txBody>
      </p:sp>
    </p:spTree>
    <p:extLst>
      <p:ext uri="{BB962C8B-B14F-4D97-AF65-F5344CB8AC3E}">
        <p14:creationId xmlns:p14="http://schemas.microsoft.com/office/powerpoint/2010/main" val="33720773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ru-RU" sz="1900" dirty="0"/>
              <a:t>лишенные права заниматься педагогической деятельностью по приговору суда;</a:t>
            </a:r>
          </a:p>
          <a:p>
            <a:pPr algn="just"/>
            <a:r>
              <a:rPr lang="ru-RU" sz="1900" dirty="0"/>
              <a:t>имеющие или имевшие судимость, подвергавшиеся уголовному преследованию (за исключением лиц, уголовное преследование в отношении которых прекращено по реабилитирующим основаниям) за преступления против жизни и здоровья, свободы, чести и достоинства личности, половой неприкосновенности и половой свободы личности, против семьи и несовершеннолетних, здоровья населения и общественной нравственности, основ конституционного строя и безопасности государства, а также против общественной безопасности;</a:t>
            </a:r>
          </a:p>
          <a:p>
            <a:pPr algn="just"/>
            <a:r>
              <a:rPr lang="ru-RU" sz="1900" dirty="0"/>
              <a:t>имеющие неснятую или непогашенную судимость за иные умышленные тяжкие и особо тяжкие преступления;</a:t>
            </a:r>
          </a:p>
          <a:p>
            <a:pPr algn="just"/>
            <a:r>
              <a:rPr lang="ru-RU" sz="1900" dirty="0"/>
              <a:t>признанные недееспособными;</a:t>
            </a:r>
          </a:p>
          <a:p>
            <a:pPr algn="just"/>
            <a:r>
              <a:rPr lang="ru-RU" sz="1900" dirty="0"/>
              <a:t>имеющие заболевания, предусмотренные перечнем, утверждаемым федеральным органом исполнительной власти.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400" dirty="0"/>
            </a:br>
            <a:r>
              <a:rPr lang="ru-RU" sz="2400" dirty="0">
                <a:solidFill>
                  <a:schemeClr val="tx1"/>
                </a:solidFill>
              </a:rPr>
              <a:t>К педагогической деятельности не допускаются лица: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 algn="just">
              <a:buNone/>
            </a:pPr>
            <a:r>
              <a:rPr lang="ru-RU" dirty="0"/>
              <a:t>К педагогической деятельности могут быть допущены при наличии </a:t>
            </a:r>
            <a:r>
              <a:rPr lang="ru-RU" b="1" dirty="0"/>
              <a:t>решения комиссии по делам несовершеннолетних и защите их прав </a:t>
            </a:r>
            <a:r>
              <a:rPr lang="ru-RU" dirty="0"/>
              <a:t>следующие лица:</a:t>
            </a:r>
          </a:p>
          <a:p>
            <a:pPr algn="just"/>
            <a:r>
              <a:rPr lang="ru-RU" dirty="0"/>
              <a:t>имевшие судимость за совершение преступлений небольшой тяжести и преступлений средней тяжести; </a:t>
            </a:r>
          </a:p>
          <a:p>
            <a:pPr algn="just"/>
            <a:r>
              <a:rPr lang="ru-RU" dirty="0"/>
              <a:t>лица, уголовное преследование в отношении которых по обвинению в совершении этих преступлений прекращено по </a:t>
            </a:r>
            <a:r>
              <a:rPr lang="ru-RU" dirty="0" err="1"/>
              <a:t>нереабилитирующим</a:t>
            </a:r>
            <a:r>
              <a:rPr lang="ru-RU" dirty="0"/>
              <a:t> основаниям.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solidFill>
                  <a:schemeClr val="tx1"/>
                </a:solidFill>
              </a:rPr>
              <a:t>Исключение: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Работники детских учреждений, проходят медицинские осмотры в целях охраны здоровья населения, предупреждения возникновения и распространения заболеваний.</a:t>
            </a:r>
          </a:p>
          <a:p>
            <a:pPr algn="just"/>
            <a:r>
              <a:rPr lang="ru-RU" dirty="0"/>
              <a:t>Работники, осуществляющие отдельные виды деятельности, в том числе связанной с источниками повышенной опасности (с влиянием вредных веществ и неблагоприятных производственных факторов), а также работающие в условиях повышенной опасности, проходят обязательное психиатрическое освидетельствование не реже одного раза в пять лет.</a:t>
            </a:r>
          </a:p>
          <a:p>
            <a:pPr algn="just">
              <a:buNone/>
            </a:pPr>
            <a:r>
              <a:rPr lang="ru-RU" b="1" dirty="0"/>
              <a:t>   (Ст. 213 ТК РФ)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Медицинские осмотры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36838"/>
          <a:ext cx="8229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18. Работы в образовательных организациях всех типов и видов, а также детских организациях, не осуществляющих образовательную деятельность (спортивные секции, творческие, </a:t>
                      </a:r>
                      <a:r>
                        <a:rPr kumimoji="0" lang="ru-RU" sz="16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досуговые</a:t>
                      </a:r>
                      <a:r>
                        <a:rPr kumimoji="0" lang="ru-RU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детские организации и т.п.)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 раз в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 </a:t>
                      </a:r>
                      <a:r>
                        <a:rPr kumimoji="0"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Работы в детских и подростковых сезонных оздоровительных организациях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1 раз в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 Работы в дошкольных образовательных организациях, домах ребенка, организациях для детей-сирот и детей, оставшихся без попечения родителей (лиц, их заменяющих), образовательных организациях </a:t>
                      </a:r>
                      <a:r>
                        <a:rPr kumimoji="0"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интернатного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типа, </a:t>
                      </a:r>
                      <a:r>
                        <a:rPr kumimoji="0" lang="ru-RU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оздоровительных образовательных организациях, в том числе санаторного типа, детских санаториях, круглогодичных лагерях отдыха</a:t>
                      </a: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а также социальных приютах и домах престарелых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 раз в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2000" dirty="0"/>
            </a:br>
            <a:br>
              <a:rPr lang="ru-RU" sz="2000" dirty="0"/>
            </a:br>
            <a:r>
              <a:rPr lang="ru-RU" sz="2000" dirty="0">
                <a:solidFill>
                  <a:schemeClr val="tx1"/>
                </a:solidFill>
              </a:rPr>
              <a:t>Приказ </a:t>
            </a:r>
            <a:r>
              <a:rPr lang="ru-RU" sz="2000" dirty="0" err="1">
                <a:solidFill>
                  <a:schemeClr val="tx1"/>
                </a:solidFill>
              </a:rPr>
              <a:t>Минздравсоцразвития</a:t>
            </a:r>
            <a:r>
              <a:rPr lang="ru-RU" sz="2000" dirty="0">
                <a:solidFill>
                  <a:schemeClr val="tx1"/>
                </a:solidFill>
              </a:rPr>
              <a:t> России от 12.04.2011 N 302н «Об утверждении перечней вредных и (или) опасных производственных факторов и работ, при выполнении которых проводятся обязательные предварительные и периодические медицинские осмотры (обследования), и Порядка проведения обязательных предварительных и периодических медицинских осмотров (обследований) работников, занятых на тяжелых работах и на работах с вредными и (или) опасными условиями труда»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algn="just">
              <a:lnSpc>
                <a:spcPct val="120000"/>
              </a:lnSpc>
              <a:spcBef>
                <a:spcPts val="600"/>
              </a:spcBef>
            </a:pPr>
            <a:r>
              <a:rPr lang="ru-RU" dirty="0"/>
              <a:t> </a:t>
            </a:r>
            <a:r>
              <a:rPr lang="ru-RU" sz="3800" dirty="0"/>
              <a:t>работники учебно – воспитательных учреждений;</a:t>
            </a:r>
          </a:p>
          <a:p>
            <a:pPr marL="0" algn="just">
              <a:lnSpc>
                <a:spcPct val="120000"/>
              </a:lnSpc>
              <a:spcBef>
                <a:spcPts val="600"/>
              </a:spcBef>
            </a:pPr>
            <a:r>
              <a:rPr lang="ru-RU" sz="3800" dirty="0"/>
              <a:t> работники детских и подростковых оздоровительных учреждений, в том числе сезонных;</a:t>
            </a:r>
          </a:p>
          <a:p>
            <a:pPr marL="0" algn="just">
              <a:lnSpc>
                <a:spcPct val="120000"/>
              </a:lnSpc>
              <a:spcBef>
                <a:spcPts val="600"/>
              </a:spcBef>
            </a:pPr>
            <a:r>
              <a:rPr lang="ru-RU" sz="3800" dirty="0"/>
              <a:t> работники детских дошкольных учреждений, домов ребенка, детских домов, школ - интернатов, интернатов при школах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/>
          </a:p>
          <a:p>
            <a:pPr marL="0" algn="just">
              <a:spcBef>
                <a:spcPts val="0"/>
              </a:spcBef>
              <a:buNone/>
            </a:pPr>
            <a:r>
              <a:rPr lang="ru-RU" b="1" dirty="0"/>
              <a:t>(Постановление Правительства РФ от 28.04.1993 N 377 (ред. от 23.09.2002) «О реализации Закона Российской Федерации «О психиатрической помощи и гарантиях прав граждан при ее оказании», Перечень медицинских психиатрических противопоказаний для осуществления отдельных видов профессиональной деятельности и деятельности, связанной с источником повышенной опасности)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Психиатрические освидетельствования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3000" dirty="0"/>
              <a:t>Отсутствие в трудовом договоре:</a:t>
            </a:r>
          </a:p>
          <a:p>
            <a:r>
              <a:rPr lang="ru-RU" sz="3000" dirty="0"/>
              <a:t>Обязательных сведений</a:t>
            </a:r>
          </a:p>
          <a:p>
            <a:r>
              <a:rPr lang="ru-RU" sz="3000" dirty="0"/>
              <a:t>Обязательных условий</a:t>
            </a:r>
          </a:p>
          <a:p>
            <a:endParaRPr lang="ru-RU" dirty="0"/>
          </a:p>
          <a:p>
            <a:pPr algn="ctr">
              <a:lnSpc>
                <a:spcPct val="80000"/>
              </a:lnSpc>
              <a:buFont typeface="Wingdings 2"/>
              <a:buNone/>
            </a:pPr>
            <a:r>
              <a:rPr lang="ru-RU" sz="3200" dirty="0"/>
              <a:t>   </a:t>
            </a:r>
            <a:r>
              <a:rPr lang="ru-RU" sz="3200" b="1" dirty="0">
                <a:solidFill>
                  <a:srgbClr val="002060"/>
                </a:solidFill>
              </a:rPr>
              <a:t>содержание трудового договора определяет статья 57 ТК РФ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Типичные нарушения в содержании трудового договора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ru-RU" dirty="0"/>
              <a:t>Соглашением к  трудовому договору;</a:t>
            </a:r>
          </a:p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ru-RU" dirty="0"/>
              <a:t>Приложением к трудовому договору;</a:t>
            </a:r>
          </a:p>
          <a:p>
            <a:pPr marL="457200" indent="-457200">
              <a:buFont typeface="Wingdings 2" pitchFamily="18" charset="2"/>
              <a:buAutoNum type="arabicParenR"/>
              <a:defRPr/>
            </a:pPr>
            <a:r>
              <a:rPr lang="ru-RU" dirty="0"/>
              <a:t>Внесением сведений непосредственно в текст трудового договора.</a:t>
            </a:r>
          </a:p>
          <a:p>
            <a:pPr marL="457200" indent="-457200">
              <a:buFont typeface="Wingdings 2" pitchFamily="18" charset="2"/>
              <a:buAutoNum type="arabicParenR"/>
              <a:defRPr/>
            </a:pPr>
            <a:endParaRPr lang="ru-RU" dirty="0"/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ВАЖНО! </a:t>
            </a:r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Если в трудовой договор при его заключении не были внесены обязательные условия или сведения, то это не является основанием для признания трудового договора незаключенным или его расторжения (ст. 57ТК РФ).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Внесение в трудовой договор условий и сведений оформляется: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  </a:t>
            </a:r>
            <a:r>
              <a:rPr lang="ru-RU" b="1" dirty="0"/>
              <a:t>Трудовые договоры могут заключаться</a:t>
            </a:r>
            <a:r>
              <a:rPr lang="ru-RU" dirty="0"/>
              <a:t>:</a:t>
            </a:r>
          </a:p>
          <a:p>
            <a:r>
              <a:rPr lang="ru-RU" dirty="0"/>
              <a:t>1) на неопределенный срок;</a:t>
            </a:r>
          </a:p>
          <a:p>
            <a:r>
              <a:rPr lang="ru-RU" dirty="0"/>
              <a:t>2) на определенный срок не более пяти лет (срочный трудовой договор)</a:t>
            </a:r>
          </a:p>
          <a:p>
            <a:endParaRPr lang="ru-RU" dirty="0"/>
          </a:p>
          <a:p>
            <a:pPr marL="0" algn="just">
              <a:buNone/>
            </a:pPr>
            <a:r>
              <a:rPr lang="ru-RU" dirty="0"/>
              <a:t>Срочный трудовой договор заключается, когда трудовые отношения не могут быть установлены на неопределенный срок с учетом характера предстоящей работы или условий ее выполнения, а именно в случаях, предусмотренных </a:t>
            </a:r>
            <a:r>
              <a:rPr lang="ru-RU" dirty="0">
                <a:hlinkClick r:id="rId2"/>
              </a:rPr>
              <a:t>статьей 59 Трудового кодекса РФ.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Срок трудового договора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ВАЖНО! </a:t>
            </a:r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Действующее законодательство не предусматривает возможности  переоформления и/или продления срочного трудового договора.</a:t>
            </a:r>
          </a:p>
          <a:p>
            <a:pPr marL="0" indent="0" algn="just">
              <a:buNone/>
              <a:defRPr/>
            </a:pPr>
            <a:endParaRPr lang="ru-RU" b="1" dirty="0">
              <a:solidFill>
                <a:srgbClr val="002060"/>
              </a:solidFill>
            </a:endParaRPr>
          </a:p>
          <a:p>
            <a:pPr marL="82296" indent="0">
              <a:buNone/>
            </a:pPr>
            <a:r>
              <a:rPr lang="ru-RU" dirty="0"/>
              <a:t>Исключение: </a:t>
            </a:r>
          </a:p>
          <a:p>
            <a:pPr algn="just"/>
            <a:r>
              <a:rPr lang="ru-RU" dirty="0"/>
              <a:t>беременные женщины - ст. 261 Трудового кодекса РФ;</a:t>
            </a:r>
          </a:p>
          <a:p>
            <a:pPr algn="just"/>
            <a:r>
              <a:rPr lang="ru-RU" dirty="0"/>
              <a:t>педагогические работники - ст. 332 Трудового кодекса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Продление срочного трудового договора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Отмена перерыва для отдыха и питания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412776"/>
            <a:ext cx="727280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Условие о том, что некоторые работники работают без перерыва для отдыха и питания необходимо закрепить в правилах внутреннего трудового распорядка, коллективном договоре (если рабочий день не превышает 4 часов)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83968" y="263691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356992"/>
            <a:ext cx="72728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Ознакомить работников с изменениями в ПВТР под роспись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4283968" y="4365104"/>
            <a:ext cx="50405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5157192"/>
            <a:ext cx="72728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Заключить с работниками соглашения об изменении условий труда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/>
              <a:t>Место работы</a:t>
            </a:r>
            <a:r>
              <a:rPr lang="ru-RU" dirty="0"/>
              <a:t> – юридическое лицо, имеющее наименование, его адрес,  филиал, представительство, наименование структурного подразделения.</a:t>
            </a:r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Место работы – обязательное условие трудового договора.</a:t>
            </a:r>
          </a:p>
          <a:p>
            <a:pPr algn="just"/>
            <a:r>
              <a:rPr lang="ru-RU" b="1" dirty="0"/>
              <a:t>Рабочее место </a:t>
            </a:r>
            <a:r>
              <a:rPr lang="ru-RU" dirty="0"/>
              <a:t>– зона, оснащенная необходимыми техническими средствами, в которой совершается трудовая деятельность.</a:t>
            </a:r>
          </a:p>
          <a:p>
            <a:pPr marL="0" indent="0" algn="just"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Рабочее место - дополнительное условие трудового договора.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dirty="0">
                <a:solidFill>
                  <a:schemeClr val="tx1"/>
                </a:solidFill>
              </a:rPr>
              <a:t>Следует различать термины «место работы» и «рабочее место»: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lnSpc>
                <a:spcPct val="150000"/>
              </a:lnSpc>
            </a:pPr>
            <a:r>
              <a:rPr lang="ru-RU" dirty="0"/>
              <a:t>Работник имеет право заключать трудовые договоры о выполнении </a:t>
            </a:r>
            <a:r>
              <a:rPr lang="ru-RU" b="1" dirty="0"/>
              <a:t>в свободное от основной работы время</a:t>
            </a:r>
            <a:r>
              <a:rPr lang="ru-RU" dirty="0"/>
              <a:t> </a:t>
            </a:r>
            <a:r>
              <a:rPr lang="ru-RU" b="1" dirty="0"/>
              <a:t>другой</a:t>
            </a:r>
            <a:r>
              <a:rPr lang="ru-RU" dirty="0"/>
              <a:t> регулярной оплачиваемой </a:t>
            </a:r>
            <a:r>
              <a:rPr lang="ru-RU" b="1" dirty="0"/>
              <a:t>работы</a:t>
            </a:r>
            <a:r>
              <a:rPr lang="ru-RU" dirty="0"/>
              <a:t> у того же работодателя (внутреннее совместительство) и (или) у другого работодателя (внешнее совместительство).</a:t>
            </a:r>
          </a:p>
          <a:p>
            <a:pPr marL="0" algn="just"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Совместительство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Работа по совместительству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1484784"/>
            <a:ext cx="532859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Работа по совместительству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339752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444208" y="285293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933056"/>
            <a:ext cx="360040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/>
              <a:t>по месту основной работы</a:t>
            </a:r>
          </a:p>
          <a:p>
            <a:pPr algn="ctr"/>
            <a:r>
              <a:rPr lang="ru-RU" sz="2600" dirty="0"/>
              <a:t>(внутреннее)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3933056"/>
            <a:ext cx="345638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/>
              <a:t>у других работодателей</a:t>
            </a:r>
          </a:p>
          <a:p>
            <a:pPr algn="ctr"/>
            <a:r>
              <a:rPr lang="ru-RU" sz="2600" dirty="0"/>
              <a:t>(внешнее)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Продолжительность рабочего времени при работе по совместительству не должна превышать четырех часов в день. </a:t>
            </a:r>
            <a:r>
              <a:rPr lang="ru-RU" b="1" dirty="0"/>
              <a:t>В дни, когда по основному месту работы работник свободен </a:t>
            </a:r>
            <a:r>
              <a:rPr lang="ru-RU" dirty="0"/>
              <a:t>от исполнения трудовых обязанностей, он </a:t>
            </a:r>
            <a:r>
              <a:rPr lang="ru-RU" b="1" dirty="0"/>
              <a:t>может работать </a:t>
            </a:r>
            <a:r>
              <a:rPr lang="ru-RU" dirty="0"/>
              <a:t>по совместительству </a:t>
            </a:r>
            <a:r>
              <a:rPr lang="ru-RU" b="1" dirty="0"/>
              <a:t>полный рабочий день (смену</a:t>
            </a:r>
            <a:r>
              <a:rPr lang="ru-RU" dirty="0"/>
              <a:t>). </a:t>
            </a:r>
          </a:p>
          <a:p>
            <a:pPr algn="just"/>
            <a:r>
              <a:rPr lang="ru-RU" b="1" dirty="0"/>
              <a:t>В течение одного месяца </a:t>
            </a:r>
            <a:r>
              <a:rPr lang="ru-RU" dirty="0"/>
              <a:t>(другого учетного периода) продолжительность рабочего времени при работе по совместительству </a:t>
            </a:r>
            <a:r>
              <a:rPr lang="ru-RU" b="1" dirty="0"/>
              <a:t>не должна превышать половины месячной нормы рабочего времени</a:t>
            </a:r>
            <a:r>
              <a:rPr lang="ru-RU" dirty="0"/>
              <a:t> (нормы рабочего времени за другой учетный период), установленной для соответствующей категории работников.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300" dirty="0">
                <a:solidFill>
                  <a:schemeClr val="tx1"/>
                </a:solidFill>
              </a:rPr>
              <a:t>Продолжительность рабочего времени при работе по совместительству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algn="just">
              <a:buNone/>
            </a:pPr>
            <a:r>
              <a:rPr lang="ru-RU" dirty="0"/>
              <a:t>Лицам, работающим </a:t>
            </a:r>
            <a:r>
              <a:rPr lang="ru-RU" b="1" dirty="0"/>
              <a:t>по совместительству</a:t>
            </a:r>
            <a:r>
              <a:rPr lang="ru-RU" dirty="0"/>
              <a:t>, ежегодные оплачиваемые </a:t>
            </a:r>
            <a:r>
              <a:rPr lang="ru-RU" b="1" dirty="0"/>
              <a:t>отпуска предоставляются одновременно с отпуском по основной работе</a:t>
            </a:r>
            <a:r>
              <a:rPr lang="ru-RU" dirty="0"/>
              <a:t>. Если на работе по совместительству работник не отработал шести месяцев, то отпуск предоставляется авансом. </a:t>
            </a:r>
          </a:p>
          <a:p>
            <a:pPr marL="0" algn="just">
              <a:buNone/>
            </a:pPr>
            <a:r>
              <a:rPr lang="ru-RU" b="1" dirty="0"/>
              <a:t>(Статья 286 Трудового кодекса РФ)</a:t>
            </a:r>
          </a:p>
          <a:p>
            <a:pPr marL="0"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dirty="0">
                <a:solidFill>
                  <a:schemeClr val="tx1"/>
                </a:solidFill>
              </a:rPr>
              <a:t>Отпуск при работе по совместительству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Совмещение</a:t>
            </a:r>
            <a:r>
              <a:rPr lang="ru-RU" dirty="0"/>
              <a:t> - выполнение работником у одного и того же работодателя наряду со своей основной работой дополнительной работы по другой профессии (должности) или исполнение обязанности временно отсутствующего работника без освобождения от своей основной работы. </a:t>
            </a:r>
          </a:p>
          <a:p>
            <a:pPr algn="just"/>
            <a:endParaRPr lang="ru-RU" dirty="0"/>
          </a:p>
          <a:p>
            <a:pPr algn="just"/>
            <a:r>
              <a:rPr lang="ru-RU" b="1" dirty="0"/>
              <a:t>Совместительство</a:t>
            </a:r>
            <a:r>
              <a:rPr lang="ru-RU" dirty="0"/>
              <a:t> - выполнение работником другой регулярной оплачиваемой работы на условиях трудового договора в свободное от основной работы время.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СОВМЕЩЕНИЕ И СОВМЕСТИТЕЛЬСТВО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40770"/>
          <a:ext cx="8229600" cy="5318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64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Трудовой договор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Гражданско-правовой</a:t>
                      </a:r>
                      <a:r>
                        <a:rPr lang="ru-RU" baseline="0" dirty="0"/>
                        <a:t>  договор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43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Регулируется нормами ТК 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Регулируется нормами ГК РФ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Работник и Работодатель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Заказчик и Исполнитель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 лично выполняет определенную трудовую функцию в интересах, под управлением и контролем работодателя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Договором может быть предусмотрено оказание услуги другим</a:t>
                      </a:r>
                      <a:r>
                        <a:rPr lang="ru-RU" baseline="0" dirty="0"/>
                        <a:t> лицом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2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 обязан соблюдать правила внутреннего трудового распорядка Работодателя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Исполнитель организует выполнение</a:t>
                      </a:r>
                      <a:r>
                        <a:rPr lang="ru-RU" baseline="0" dirty="0"/>
                        <a:t> заказа самостоятельно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750">
                <a:tc>
                  <a:txBody>
                    <a:bodyPr/>
                    <a:lstStyle/>
                    <a:p>
                      <a:r>
                        <a:rPr lang="ru-RU" dirty="0"/>
                        <a:t>Заработная плата не ниже</a:t>
                      </a:r>
                      <a:r>
                        <a:rPr lang="ru-RU" baseline="0" dirty="0"/>
                        <a:t> МРОТ не реже чем каждые полмесяца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Оплата по окончании работ на основании акта приемки выполненной работы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064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Предоставляются гарантии и компенсации: отпуск,</a:t>
                      </a:r>
                      <a:r>
                        <a:rPr lang="ru-RU" baseline="0" dirty="0"/>
                        <a:t> оплата периода нетрудоспособности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Не предоставляются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82296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Отличие трудового договора и договора гражданско-правового характера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/>
              <a:t>Заемный труд - </a:t>
            </a:r>
            <a:r>
              <a:rPr lang="ru-RU" dirty="0" err="1"/>
              <a:t>труд</a:t>
            </a:r>
            <a:r>
              <a:rPr lang="ru-RU" dirty="0"/>
              <a:t>, осуществляемый работником по распоряжению работодателя в интересах, под управлением и контролем физического лица или юридического лица, не являющихся работодателем данного работника (</a:t>
            </a:r>
            <a:r>
              <a:rPr lang="ru-RU" dirty="0" err="1"/>
              <a:t>аутстаффинг</a:t>
            </a:r>
            <a:r>
              <a:rPr lang="ru-RU" dirty="0"/>
              <a:t>) (часть вторая ст. 56.1 ТК РФ).</a:t>
            </a:r>
          </a:p>
          <a:p>
            <a:pPr algn="just"/>
            <a:endParaRPr lang="ru-RU" dirty="0"/>
          </a:p>
          <a:p>
            <a:pPr algn="just"/>
            <a:r>
              <a:rPr lang="ru-RU" b="1" dirty="0" err="1">
                <a:hlinkClick r:id="rId2"/>
              </a:rPr>
              <a:t>Аутсорсинг</a:t>
            </a:r>
            <a:r>
              <a:rPr lang="ru-RU" b="1" dirty="0">
                <a:hlinkClick r:id="rId2"/>
              </a:rPr>
              <a:t> под понятие «заемный труд» не подпадает. Применение </a:t>
            </a:r>
            <a:r>
              <a:rPr lang="ru-RU" b="1" dirty="0" err="1">
                <a:hlinkClick r:id="rId2"/>
              </a:rPr>
              <a:t>аутсорсинга</a:t>
            </a:r>
            <a:r>
              <a:rPr lang="ru-RU" b="1" dirty="0">
                <a:hlinkClick r:id="rId2"/>
              </a:rPr>
              <a:t> не повлечет нарушение положений </a:t>
            </a:r>
            <a:r>
              <a:rPr lang="ru-RU" b="1" dirty="0">
                <a:hlinkClick r:id="rId3"/>
              </a:rPr>
              <a:t>части первой ст.56.1ТК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Заемный труд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Виды взысканий:</a:t>
            </a:r>
          </a:p>
          <a:p>
            <a:r>
              <a:rPr lang="ru-RU" dirty="0"/>
              <a:t>замечание;</a:t>
            </a:r>
          </a:p>
          <a:p>
            <a:r>
              <a:rPr lang="ru-RU" dirty="0"/>
              <a:t>выговор;</a:t>
            </a:r>
          </a:p>
          <a:p>
            <a:r>
              <a:rPr lang="ru-RU" dirty="0"/>
              <a:t>увольнение по соответствующим основаниям. </a:t>
            </a:r>
          </a:p>
          <a:p>
            <a:endParaRPr lang="ru-RU" dirty="0"/>
          </a:p>
          <a:p>
            <a:pPr marL="0" algn="just">
              <a:spcBef>
                <a:spcPts val="0"/>
              </a:spcBef>
              <a:buNone/>
            </a:pPr>
            <a:r>
              <a:rPr lang="ru-RU" dirty="0"/>
              <a:t>Применяется за </a:t>
            </a:r>
            <a:r>
              <a:rPr lang="ru-RU" b="1" dirty="0"/>
              <a:t>неисполнение или ненадлежащее исполнение</a:t>
            </a:r>
            <a:r>
              <a:rPr lang="ru-RU" dirty="0"/>
              <a:t> работником </a:t>
            </a:r>
            <a:r>
              <a:rPr lang="ru-RU" b="1" dirty="0"/>
              <a:t>по его вине</a:t>
            </a:r>
            <a:r>
              <a:rPr lang="ru-RU" dirty="0"/>
              <a:t> возложенных на него </a:t>
            </a:r>
            <a:r>
              <a:rPr lang="ru-RU" b="1" dirty="0"/>
              <a:t>трудовых обязанностей.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Дисциплинарные взыскания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До применения дисциплинарного взыскания работодатель должен затребовать от работника письменное объяснение. Если по истечении двух рабочих дней указанное объяснение работником не предоставлено, то составляется соответствующий акт.</a:t>
            </a:r>
          </a:p>
          <a:p>
            <a:r>
              <a:rPr lang="ru-RU" sz="2000" dirty="0"/>
              <a:t>Дисциплинарное взыскание применяется не позднее одного месяца со </a:t>
            </a:r>
            <a:r>
              <a:rPr lang="ru-RU" sz="2000" dirty="0">
                <a:hlinkClick r:id="rId2"/>
              </a:rPr>
              <a:t>дня обнаружения проступка, не считая времени болезни работника, пребывания его в отпуске, а также времени, необходимого на учет мнения представительного органа работников.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18.06.2017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125-ФЗ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7"/>
          <a:ext cx="8424936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2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37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101. Ненормированный рабочий день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619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71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ТК РФ не регламентировал возможность установления работнику ненормированного рабочего дня при неполном рабочем времени.</a:t>
                      </a:r>
                    </a:p>
                    <a:p>
                      <a:pPr marL="0" algn="just" rtl="0" eaLnBrk="1" latinLnBrk="0" hangingPunct="1"/>
                      <a:endParaRPr kumimoji="0" lang="ru-RU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Работнику, работающему на условиях неполного рабочего времени, ненормированный рабочий день может устанавливаться, только если соглашением сторон трудового договора установлена </a:t>
                      </a:r>
                      <a:r>
                        <a:rPr kumimoji="0" lang="ru-RU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неполная рабочая неделя, но с полным рабочим днем</a:t>
                      </a:r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(сменой).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Порядок применения дисциплинарных взысканий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84784"/>
            <a:ext cx="81369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Работодатель должен затребовать от работника письменное объяснение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339752" y="2348880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372200" y="2276872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996952"/>
            <a:ext cx="403244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Объяснение представлено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2996952"/>
            <a:ext cx="39604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 истечении 2-х рабочих дней объяснение не представлено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6372200" y="3501008"/>
            <a:ext cx="50405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88024" y="4149080"/>
            <a:ext cx="38884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Составляется соответствующий акт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5445224"/>
            <a:ext cx="8208912" cy="113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Издается приказ о дисциплинарном взыскании. Приказ объявляется работнику под роспись в течение трех рабочих дней со дня его издания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2339752" y="3717032"/>
            <a:ext cx="576064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444208" y="494116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ru-RU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Трудовой договор с работником может быть прекращен по основаниям, указанным в Трудовом кодексе РФ.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ru-RU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ru-RU" sz="3000" dirty="0"/>
              <a:t>	Общие основания прекращения трудового договора установлены ст. 77 Трудового кодекса РФ.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Прекращение трудового договора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dirty="0"/>
              <a:t>подача письменного заявления не позднее чем за 14 календарных дней;</a:t>
            </a:r>
          </a:p>
          <a:p>
            <a:pPr marL="514350" indent="-514350" algn="just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dirty="0"/>
              <a:t>возможность по соглашению между работником и работодателем расторгнуть  трудовой договор до истечения срока предупреждения;</a:t>
            </a:r>
          </a:p>
          <a:p>
            <a:pPr marL="514350" indent="-514350" algn="just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dirty="0"/>
              <a:t>возможность отозвать заявление в любое время до истечения срока предупреждения, если на это место не приглашен в письменной форме другой работник.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Прекращение трудового договора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sz="3000" dirty="0"/>
              <a:t>Оформляется письменным соглашением, в котором указывается дата и основание прекращения трудового договора;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sz="3000" dirty="0"/>
              <a:t>Учет интересов сторон;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SzPct val="85000"/>
              <a:defRPr/>
            </a:pPr>
            <a:r>
              <a:rPr lang="ru-RU" sz="3000" dirty="0"/>
              <a:t>Редкие случаи обжалования в судах.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Увольнение по соглашению сторон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ВАЖНО!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ru-RU" b="1" dirty="0">
                <a:solidFill>
                  <a:srgbClr val="002060"/>
                </a:solidFill>
              </a:rPr>
              <a:t>Возникновение ограничений на занятие определенными видами трудовой деятельности, исключающих возможность исполнения работником обязанностей по трудовому договору, влечет увольнение в соответствии с  п.13 статьи 83 Трудового кодекса РФ.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повторное в течение одного года грубое нарушение устава организации, осуществляющей образовательную деятельность;</a:t>
            </a:r>
          </a:p>
          <a:p>
            <a:pPr algn="just"/>
            <a:r>
              <a:rPr lang="ru-RU" dirty="0"/>
              <a:t>применение, в том числе однократное, методов воспитания, связанных с физическим и (или) психическим насилием над личностью обучающегося, воспитанника;</a:t>
            </a:r>
          </a:p>
          <a:p>
            <a:pPr algn="just"/>
            <a:r>
              <a:rPr lang="ru-RU" dirty="0"/>
              <a:t>достижение предельного возраста для замещения соответствующей должности в соответствии со ст. 332 Трудового кодекса РФ.</a:t>
            </a:r>
            <a:endParaRPr lang="ru-RU" dirty="0">
              <a:hlinkClick r:id="rId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3000" dirty="0"/>
            </a:br>
            <a:r>
              <a:rPr lang="ru-RU" sz="3300" dirty="0">
                <a:solidFill>
                  <a:schemeClr val="tx1"/>
                </a:solidFill>
              </a:rPr>
              <a:t>Дополнительные основания прекращения трудового договора с педагогическими работниками</a:t>
            </a:r>
            <a:br>
              <a:rPr lang="ru-RU" sz="3300" dirty="0"/>
            </a:br>
            <a:endParaRPr lang="ru-RU" sz="33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08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958797"/>
              </p:ext>
            </p:extLst>
          </p:nvPr>
        </p:nvGraphicFramePr>
        <p:xfrm>
          <a:off x="665018" y="1429788"/>
          <a:ext cx="7867422" cy="4735515"/>
        </p:xfrm>
        <a:graphic>
          <a:graphicData uri="http://schemas.openxmlformats.org/drawingml/2006/table">
            <a:tbl>
              <a:tblPr/>
              <a:tblGrid>
                <a:gridCol w="4070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611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Нарушение трудового законодательства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(часть первая)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11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Должностное 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Предупреждение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Штраф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1000-5000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ED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3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Юридическое лицо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30000-50000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7809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Административная ответственность</a:t>
            </a:r>
            <a:br>
              <a:rPr lang="ru-RU" sz="28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(ч.1 ст. 5.27 КоАП РФ)</a:t>
            </a:r>
          </a:p>
        </p:txBody>
      </p:sp>
    </p:spTree>
    <p:extLst>
      <p:ext uri="{BB962C8B-B14F-4D97-AF65-F5344CB8AC3E}">
        <p14:creationId xmlns:p14="http://schemas.microsoft.com/office/powerpoint/2010/main" val="397174385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811964"/>
              </p:ext>
            </p:extLst>
          </p:nvPr>
        </p:nvGraphicFramePr>
        <p:xfrm>
          <a:off x="539553" y="1556792"/>
          <a:ext cx="8064895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4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0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Нарушение трудового законодательства</a:t>
                      </a:r>
                      <a:endParaRPr kumimoji="0" lang="en-US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(</a:t>
                      </a: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часть вторая)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90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10 </a:t>
                      </a: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000-20 000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Дисквалификация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1-3 лет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5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50 000 – 70 000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6613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Административная ответственность за аналогичное правонарушение </a:t>
            </a:r>
            <a:br>
              <a:rPr lang="ru-RU" sz="2800" dirty="0"/>
            </a:br>
            <a:r>
              <a:rPr lang="ru-RU" sz="2800" dirty="0"/>
              <a:t> (ч.2 ст. 5.27 </a:t>
            </a:r>
            <a:r>
              <a:rPr lang="ru-RU" sz="2800" dirty="0" err="1"/>
              <a:t>КоАП</a:t>
            </a:r>
            <a:r>
              <a:rPr lang="ru-RU" sz="2800" dirty="0"/>
              <a:t> РФ)</a:t>
            </a:r>
          </a:p>
        </p:txBody>
      </p:sp>
    </p:spTree>
    <p:extLst>
      <p:ext uri="{BB962C8B-B14F-4D97-AF65-F5344CB8AC3E}">
        <p14:creationId xmlns:p14="http://schemas.microsoft.com/office/powerpoint/2010/main" val="26750574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811964"/>
              </p:ext>
            </p:extLst>
          </p:nvPr>
        </p:nvGraphicFramePr>
        <p:xfrm>
          <a:off x="539553" y="1484784"/>
          <a:ext cx="8064895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7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Уклонение от оформления или ненадлежащее оформление трудового договора либо </a:t>
                      </a: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  <a:hlinkClick r:id="rId2"/>
                        </a:rPr>
                        <a:t>заключение гражданско-правового договора, фактически регулирующего трудовые отношения между работником и работодателем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10 000-20 000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50 000 – 100 000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22890" cy="1008112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/>
              <a:t>Административная ответственность</a:t>
            </a:r>
            <a:br>
              <a:rPr lang="ru-RU" sz="2800" dirty="0"/>
            </a:br>
            <a:r>
              <a:rPr lang="en-US" sz="2800" dirty="0"/>
              <a:t>(</a:t>
            </a:r>
            <a:r>
              <a:rPr lang="ru-RU" sz="2800" dirty="0"/>
              <a:t>ч. 4 ст. 5.27 </a:t>
            </a:r>
            <a:r>
              <a:rPr lang="ru-RU" sz="2800" dirty="0" err="1"/>
              <a:t>КоАП</a:t>
            </a:r>
            <a:r>
              <a:rPr lang="ru-RU" sz="2800" dirty="0"/>
              <a:t> РФ)</a:t>
            </a:r>
            <a:br>
              <a:rPr lang="ru-RU" sz="2800" dirty="0"/>
            </a:br>
            <a:endParaRPr lang="ru-RU" sz="28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67505741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811964"/>
              </p:ext>
            </p:extLst>
          </p:nvPr>
        </p:nvGraphicFramePr>
        <p:xfrm>
          <a:off x="539553" y="1484784"/>
          <a:ext cx="8064895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574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Уклонение от оформления или ненадлежащее оформление трудового договора либо </a:t>
                      </a:r>
                      <a:r>
                        <a:rPr kumimoji="0" lang="ru-RU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  <a:hlinkClick r:id="rId2"/>
                        </a:rPr>
                        <a:t>заключение гражданско-правового договора, фактически регулирующего трудовые отношения между работником и работодателем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Должностное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Дисквалификация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от 1 года до 3-х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5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Юридическое лицо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Штраф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charset="0"/>
                        </a:rPr>
                        <a:t>100 000 – 200 000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322890" cy="1224136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/>
              <a:t>Административная ответственность за аналогичное правонарушение</a:t>
            </a:r>
            <a:br>
              <a:rPr lang="ru-RU" sz="2800" dirty="0"/>
            </a:br>
            <a:r>
              <a:rPr lang="en-US" sz="2800" dirty="0"/>
              <a:t>(</a:t>
            </a:r>
            <a:r>
              <a:rPr lang="ru-RU" sz="2800" dirty="0"/>
              <a:t>ч. 4 ст. 5.27 </a:t>
            </a:r>
            <a:r>
              <a:rPr lang="ru-RU" sz="2800" dirty="0" err="1"/>
              <a:t>КоАП</a:t>
            </a:r>
            <a:r>
              <a:rPr lang="ru-RU" sz="2800" dirty="0"/>
              <a:t> РФ)</a:t>
            </a:r>
            <a:br>
              <a:rPr lang="ru-RU" sz="2800" dirty="0"/>
            </a:br>
            <a:endParaRPr lang="ru-RU" sz="2800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6750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18.06.2017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125-ФЗ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556792"/>
          <a:ext cx="8208912" cy="398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031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108. Перерывы для отдыха и питания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476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47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неполном рабочем времени перерыв для отдыха и питания  предоставлялся на общих основаниях.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Перерыв для отдыха и питания может не предоставляться работнику, если установленная для работника продолжительность ежедневной работы (смены) не превышает четырех часов.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/>
          </a:p>
          <a:p>
            <a:pPr algn="ctr">
              <a:buNone/>
            </a:pPr>
            <a:r>
              <a:rPr lang="ru-RU" sz="48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46583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18.06.2017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125-ФЗ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556792"/>
          <a:ext cx="8352928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23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152. Оплата сверхурочной работы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54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53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ТК РФ не регламентировал вопрос оплаты сверхурочной работы в выходные и праздничные дни.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Работа, произведенная сверх нормы рабочего времени в выходные и нерабочие праздничные дни и оплаченная в повышенном размере либо компенсированная предоставлением другого дня отдыха в соответствии со статьей 153 ТК РФ, не учитывается при определении продолжительности сверхурочной работы, подлежащей оплате в повышенном размере.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18.06.2017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125-ФЗ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1340767"/>
          <a:ext cx="8352928" cy="5120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07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153. Оплата труда в выходные и нерабочие праздничные дни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591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590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ТК РФ не регламентировал вопрос оплаты в случае, когда часть рабочего дня выпала на выходной или праздничный день.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ru-RU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Оплата в повышенном размере производится работникам за часы, фактически отработанные в выходной или нерабочий праздничный день. Если на выходной или нерабочий праздничный день приходится часть рабочего дня (смены), в повышенном размере оплачиваются часы, фактически отработанные в выходной или нерабочий праздничный день (от 0 часов до 24 часов).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Федеральный закон от 01.07.2017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№ 139-ФЗ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412775"/>
          <a:ext cx="8496944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90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63. Возраст, с которого допускается заключение трудового договора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063"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Прежняя редакция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Действующая</a:t>
                      </a:r>
                      <a:r>
                        <a:rPr lang="ru-RU" b="1" baseline="0" dirty="0"/>
                        <a:t> редакция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6644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Трудовой договор могли заключать лица, получившие общее образование или получающие общее образование и достигшие возраста пятнадцати лет.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Трудовой договор могут заключать лица, достигшие возраста пятнадцати лет и оставившие общеобразовательную организацию до получения основного общего образования или отчисленные из указанной организации и продолжающие получать общее образование в иной форме обучения.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651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согласия 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одного из родителей (попечителя) и органа опеки и попечительства трудовой договор может быть заключен с лицом,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получающим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общее образование и достигшим возраста четырнадцати лет.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 письменного согласия 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одного из родителей (попечителя) и органа опеки и попечительства трудовой договор может быть заключен с лицом, </a:t>
                      </a:r>
                      <a:r>
                        <a:rPr kumimoji="0" lang="ru-RU" sz="16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получившим</a:t>
                      </a:r>
                      <a:r>
                        <a:rPr kumimoji="0" lang="ru-RU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общее образование и достигшим возраста четырнадцати лет.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4895</TotalTime>
  <Words>3733</Words>
  <Application>Microsoft Office PowerPoint</Application>
  <PresentationFormat>Экран (4:3)</PresentationFormat>
  <Paragraphs>392</Paragraphs>
  <Slides>60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60</vt:i4>
      </vt:variant>
    </vt:vector>
  </HeadingPairs>
  <TitlesOfParts>
    <vt:vector size="68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Новые требования к персоналу организации отдыха и оздоровления детей</vt:lpstr>
      <vt:lpstr>Последние изменения в Трудовом кодексе РФ</vt:lpstr>
      <vt:lpstr>Федеральный закон от 18.06.2017  № 125-ФЗ</vt:lpstr>
      <vt:lpstr>Отмена перерыва для отдыха и питания</vt:lpstr>
      <vt:lpstr>Федеральный закон от 18.06.2017  № 125-ФЗ</vt:lpstr>
      <vt:lpstr>Федеральный закон от 18.06.2017  № 125-ФЗ</vt:lpstr>
      <vt:lpstr>Федеральный закон от 18.06.2017  № 125-ФЗ</vt:lpstr>
      <vt:lpstr>Федеральный закон от 18.06.2017  № 125-ФЗ</vt:lpstr>
      <vt:lpstr>Федеральный закон от 01.07.2017  № 139-ФЗ </vt:lpstr>
      <vt:lpstr>Федеральный закон от 01.07.2017  № 139-ФЗ </vt:lpstr>
      <vt:lpstr>Электронный больничный</vt:lpstr>
      <vt:lpstr>Новое в законодательстве о нетрудоспособности</vt:lpstr>
      <vt:lpstr>Персональные данные</vt:lpstr>
      <vt:lpstr>Обработка персональных данных</vt:lpstr>
      <vt:lpstr>Ответственность за нарушения законодательства в области персональных данных</vt:lpstr>
      <vt:lpstr>Ответственность за нарушения законодательства в области персональных данных</vt:lpstr>
      <vt:lpstr>Согласие на обработку персональных данных включает:</vt:lpstr>
      <vt:lpstr>Ответственность за нарушения законодательства в области персональных данных</vt:lpstr>
      <vt:lpstr>Ответственность за нарушения законодательства в области персональных данных</vt:lpstr>
      <vt:lpstr>Ответственность за нарушения законодательства в области персональных данных</vt:lpstr>
      <vt:lpstr>Ответственность за нарушения законодательства в области персональных данных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изменения должностной инструкции</vt:lpstr>
      <vt:lpstr>Презентация PowerPoint</vt:lpstr>
      <vt:lpstr> К педагогической деятельности не допускаются лица: </vt:lpstr>
      <vt:lpstr>Исключение:</vt:lpstr>
      <vt:lpstr>Медицинские осмотры</vt:lpstr>
      <vt:lpstr>  Приказ Минздравсоцразвития России от 12.04.2011 N 302н «Об утверждении перечней вредных и (или) опасных производственных факторов и работ, при выполнении которых проводятся обязательные предварительные и периодические медицинские осмотры (обследования), и Порядка проведения обязательных предварительных и периодических медицинских осмотров (обследований) работников, занятых на тяжелых работах и на работах с вредными и (или) опасными условиями труда» </vt:lpstr>
      <vt:lpstr>Психиатрические освидетельствования</vt:lpstr>
      <vt:lpstr>Типичные нарушения в содержании трудового договора</vt:lpstr>
      <vt:lpstr>Внесение в трудовой договор условий и сведений оформляется:</vt:lpstr>
      <vt:lpstr>Срок трудового договора</vt:lpstr>
      <vt:lpstr>Продление срочного трудового договора</vt:lpstr>
      <vt:lpstr>Следует различать термины «место работы» и «рабочее место»:</vt:lpstr>
      <vt:lpstr>Совместительство</vt:lpstr>
      <vt:lpstr>Работа по совместительству</vt:lpstr>
      <vt:lpstr>Продолжительность рабочего времени при работе по совместительству</vt:lpstr>
      <vt:lpstr> Отпуск при работе по совместительству </vt:lpstr>
      <vt:lpstr>СОВМЕЩЕНИЕ И СОВМЕСТИТЕЛЬСТВО</vt:lpstr>
      <vt:lpstr>Отличие трудового договора и договора гражданско-правового характера</vt:lpstr>
      <vt:lpstr>Заемный труд</vt:lpstr>
      <vt:lpstr>Дисциплинарные взыскания</vt:lpstr>
      <vt:lpstr>Презентация PowerPoint</vt:lpstr>
      <vt:lpstr> Порядок применения дисциплинарных взысканий </vt:lpstr>
      <vt:lpstr>Прекращение трудового договора</vt:lpstr>
      <vt:lpstr>Прекращение трудового договора</vt:lpstr>
      <vt:lpstr>Увольнение по соглашению сторон</vt:lpstr>
      <vt:lpstr>Презентация PowerPoint</vt:lpstr>
      <vt:lpstr> Дополнительные основания прекращения трудового договора с педагогическими работниками </vt:lpstr>
      <vt:lpstr>Административная ответственность (ч.1 ст. 5.27 КоАП РФ)</vt:lpstr>
      <vt:lpstr>Административная ответственность за аналогичное правонарушение   (ч.2 ст. 5.27 КоАП РФ)</vt:lpstr>
      <vt:lpstr>Административная ответственность (ч. 4 ст. 5.27 КоАП РФ) </vt:lpstr>
      <vt:lpstr>Административная ответственность за аналогичное правонарушение (ч. 4 ст. 5.27 КоАП РФ)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РЕГУЛИРОВАНИЯ ТРУДА ПЕДАГОГИЧЕСКИХ РАБОТНИКОВ</dc:title>
  <dc:creator>Пахомова Мария Владимировна</dc:creator>
  <cp:lastModifiedBy>808650</cp:lastModifiedBy>
  <cp:revision>333</cp:revision>
  <dcterms:created xsi:type="dcterms:W3CDTF">2015-06-08T07:05:54Z</dcterms:created>
  <dcterms:modified xsi:type="dcterms:W3CDTF">2017-09-14T06:00:28Z</dcterms:modified>
</cp:coreProperties>
</file>