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ronchikhin96@bk.ru" initials="v" lastIdx="3" clrIdx="0">
    <p:extLst>
      <p:ext uri="{19B8F6BF-5375-455C-9EA6-DF929625EA0E}">
        <p15:presenceInfo xmlns:p15="http://schemas.microsoft.com/office/powerpoint/2012/main" userId="ba032c404b7312a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viewProps" Target="view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presProps" Target="presProps.xml" /><Relationship Id="rId5" Type="http://schemas.openxmlformats.org/officeDocument/2006/relationships/slide" Target="slides/slide4.xml" /><Relationship Id="rId10" Type="http://schemas.openxmlformats.org/officeDocument/2006/relationships/commentAuthors" Target="commentAuthor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tableStyles" Target="tableStyles.xml" 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2-04T19:37:52.968" idx="1">
    <p:pos x="10" y="10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2-04T19:44:22.421" idx="2">
    <p:pos x="10" y="10"/>
    <p:text/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2-05T05:19:32.317" idx="3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2/5/2018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B36AF3-B264-FD44-98FE-BC9B6E7201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b="1"/>
              <a:t>СОВРЕМЕННЫЕ ТЕНДЕНЦИИ В РАБОТЕ </a:t>
            </a:r>
            <a:br>
              <a:rPr lang="ru-RU" sz="3200" b="1"/>
            </a:br>
            <a:r>
              <a:rPr lang="ru-RU" sz="3200" b="1"/>
              <a:t>С ИНТЕРНЕТ-РЕСУРСАМИ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2D5447-55FA-AC41-A794-DFA323B764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МАРКЕТИНГ, ПОТРЕБИТЕЛЬ, ОРГАНИЗАЦИЯ</a:t>
            </a:r>
          </a:p>
        </p:txBody>
      </p:sp>
    </p:spTree>
    <p:extLst>
      <p:ext uri="{BB962C8B-B14F-4D97-AF65-F5344CB8AC3E}">
        <p14:creationId xmlns:p14="http://schemas.microsoft.com/office/powerpoint/2010/main" val="3096820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D5E2E-3FF8-6D46-BF97-E366272B6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/>
              <a:t>Точка зрения МАРКЕТИНГА </a:t>
            </a:r>
            <a:br>
              <a:rPr lang="ru-RU" sz="2800" b="1"/>
            </a:br>
            <a:r>
              <a:rPr lang="ru-RU" sz="2800" b="1"/>
              <a:t>как науки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97F4EE-EE36-FB4E-BFFF-EBCBC7109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8447" y="3759398"/>
            <a:ext cx="6281873" cy="2634258"/>
          </a:xfrm>
        </p:spPr>
        <p:txBody>
          <a:bodyPr/>
          <a:lstStyle/>
          <a:p>
            <a:pPr marL="0" indent="0">
              <a:buNone/>
            </a:pPr>
            <a:r>
              <a:rPr lang="ru-RU" b="1"/>
              <a:t>SMM маркетинг</a:t>
            </a:r>
            <a:r>
              <a:rPr lang="ru-RU"/>
              <a:t> – область маркетинга по созданию, продвижению и реализации продукта (товара или услуги) через социальные медиа.</a:t>
            </a:r>
          </a:p>
          <a:p>
            <a:pPr marL="0" indent="0">
              <a:buNone/>
            </a:pPr>
            <a:r>
              <a:rPr lang="af-ZA"/>
              <a:t>S</a:t>
            </a:r>
            <a:r>
              <a:rPr lang="ru-RU"/>
              <a:t>ocial media marketing – (рус) маркетинг в области СМИ (медиа)</a:t>
            </a:r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9E438680-3942-A944-97FE-743FB0E73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5523" y="303609"/>
            <a:ext cx="4607719" cy="345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472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68D583-B6A6-6A48-B913-569D408B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ГЛОССАРИЙ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BB1BB4-0C76-AD46-9767-5E70D8EA93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25305" y="678657"/>
            <a:ext cx="6264350" cy="2507182"/>
          </a:xfrm>
        </p:spPr>
        <p:txBody>
          <a:bodyPr>
            <a:normAutofit lnSpcReduction="10000"/>
          </a:bodyPr>
          <a:lstStyle/>
          <a:p>
            <a:r>
              <a:rPr lang="ru-RU"/>
              <a:t>Таргетинг – инструмент маркетинга, предназначенный для привлечение новой целевой аудитории и повышения лояльности имеющейся базы потребителей.</a:t>
            </a:r>
          </a:p>
          <a:p>
            <a:r>
              <a:rPr lang="ru-RU"/>
              <a:t>Контент – содержание чего-либо в самом широком понимании. (файлы, информация, дизайн, стиль подачи информации и пр.)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54FD219B-1D47-DD49-A1CE-5ECCC219B1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18447" y="3929063"/>
            <a:ext cx="6265588" cy="2339578"/>
          </a:xfrm>
        </p:spPr>
        <p:txBody>
          <a:bodyPr>
            <a:normAutofit lnSpcReduction="10000"/>
          </a:bodyPr>
          <a:lstStyle/>
          <a:p>
            <a:r>
              <a:rPr lang="ru-RU"/>
              <a:t>Интернет и (или) digital маркетинг – отрасль SMM маркетинга, которая включает в себя инструменты по </a:t>
            </a:r>
            <a:r>
              <a:rPr lang="ru-RU" u="sng"/>
              <a:t>продвижению </a:t>
            </a:r>
            <a:r>
              <a:rPr lang="ru-RU"/>
              <a:t>продукта (товара или услуги).</a:t>
            </a:r>
          </a:p>
          <a:p>
            <a:r>
              <a:rPr lang="ru-RU"/>
              <a:t>Гейминг – (один из инструментов по реализации продукта) eng. – азартная игра, игра, вызывающая зависимость, - инструмент маркетинга, помогающий привлекать платежеспособного потребителя. </a:t>
            </a:r>
          </a:p>
        </p:txBody>
      </p:sp>
    </p:spTree>
    <p:extLst>
      <p:ext uri="{BB962C8B-B14F-4D97-AF65-F5344CB8AC3E}">
        <p14:creationId xmlns:p14="http://schemas.microsoft.com/office/powerpoint/2010/main" val="168687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7642E2DD-B1B4-AF46-8CBA-530911FD7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031" y="1153262"/>
            <a:ext cx="9498738" cy="445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89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9A6A257-560A-A24F-BC58-EE92FFEB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Чего хочет потребитель?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71A3962-CED0-A545-B2CE-DDF581AF1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0619" y="953835"/>
            <a:ext cx="6281873" cy="5248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/>
              <a:t>Потребитель</a:t>
            </a:r>
            <a:r>
              <a:rPr lang="ru-RU" sz="2800"/>
              <a:t> – лица (физ. или юр.), приобретающие продукт </a:t>
            </a:r>
          </a:p>
          <a:p>
            <a:pPr marL="0" indent="0">
              <a:buNone/>
            </a:pPr>
            <a:r>
              <a:rPr lang="ru-RU" sz="2800" b="1"/>
              <a:t>Уровни потребителей</a:t>
            </a:r>
            <a:r>
              <a:rPr lang="ru-RU" sz="2800"/>
              <a:t>:</a:t>
            </a:r>
          </a:p>
          <a:p>
            <a:pPr marL="0" indent="0">
              <a:buNone/>
            </a:pPr>
            <a:r>
              <a:rPr lang="ru-RU" sz="2800"/>
              <a:t>1-ый: дети, родители;</a:t>
            </a:r>
          </a:p>
          <a:p>
            <a:pPr marL="0" indent="0">
              <a:buNone/>
            </a:pPr>
            <a:r>
              <a:rPr lang="ru-RU" sz="2800"/>
              <a:t>2-ой: власть, бюджетные организации, коллектив;</a:t>
            </a:r>
          </a:p>
          <a:p>
            <a:pPr marL="0" indent="0">
              <a:buNone/>
            </a:pPr>
            <a:r>
              <a:rPr lang="ru-RU" sz="2800"/>
              <a:t>3-ий: СМИ, прочие юридические лица (партнёры, потребители, конкуренты)</a:t>
            </a:r>
          </a:p>
          <a:p>
            <a:pPr marL="0" indent="0">
              <a:buNone/>
            </a:pP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2408108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C0E2A7-54AD-794D-A0BC-E5926D33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Виды «желаний» потребителя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EAC404-FCD8-3149-B05B-9EECDA215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2800"/>
              <a:t>Функциональные (связанные с удовлетворением физических потребностей)</a:t>
            </a:r>
          </a:p>
          <a:p>
            <a:pPr marL="514350" indent="-514350">
              <a:buAutoNum type="arabicParenR"/>
            </a:pPr>
            <a:r>
              <a:rPr lang="ru-RU" sz="2800"/>
              <a:t>Эмоциональные – бывают двух типов: психологические (для себя) и социальные (показать другим)</a:t>
            </a:r>
          </a:p>
        </p:txBody>
      </p:sp>
    </p:spTree>
    <p:extLst>
      <p:ext uri="{BB962C8B-B14F-4D97-AF65-F5344CB8AC3E}">
        <p14:creationId xmlns:p14="http://schemas.microsoft.com/office/powerpoint/2010/main" val="3314623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F37FE96-0383-D248-9373-3204F66D34DB}"/>
              </a:ext>
            </a:extLst>
          </p:cNvPr>
          <p:cNvSpPr txBox="1"/>
          <p:nvPr/>
        </p:nvSpPr>
        <p:spPr>
          <a:xfrm>
            <a:off x="1678781" y="964406"/>
            <a:ext cx="9018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/>
              <a:t>СТАТИСТИКА ИСПОЛЬЗОВАНИЯ СОЦ. СЕТЕЙ </a:t>
            </a:r>
          </a:p>
          <a:p>
            <a:pPr algn="ctr"/>
            <a:r>
              <a:rPr lang="ru-RU" sz="3200" b="1"/>
              <a:t>ПО ОРЕНБУРГСКОЙ ОБЛАСТИ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69B7F0-3203-0848-8EC9-6A6C64DF598B}"/>
              </a:ext>
            </a:extLst>
          </p:cNvPr>
          <p:cNvSpPr txBox="1"/>
          <p:nvPr/>
        </p:nvSpPr>
        <p:spPr>
          <a:xfrm>
            <a:off x="892968" y="3429000"/>
            <a:ext cx="34915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/>
              <a:t>ПО ВОЗРАСТАМ:</a:t>
            </a:r>
          </a:p>
          <a:p>
            <a:pPr algn="l"/>
            <a:r>
              <a:rPr lang="ru-RU" sz="2400"/>
              <a:t>До 18 лет – 25,7%</a:t>
            </a:r>
          </a:p>
          <a:p>
            <a:pPr algn="l"/>
            <a:r>
              <a:rPr lang="ru-RU" sz="2400"/>
              <a:t>18-24 года – 37,0%</a:t>
            </a:r>
          </a:p>
          <a:p>
            <a:pPr algn="l"/>
            <a:r>
              <a:rPr lang="ru-RU" sz="2400"/>
              <a:t>25-34 года – 17,9%</a:t>
            </a:r>
          </a:p>
          <a:p>
            <a:pPr algn="l"/>
            <a:r>
              <a:rPr lang="ru-RU" sz="2400"/>
              <a:t>35-44 года – 10,9%</a:t>
            </a:r>
          </a:p>
          <a:p>
            <a:pPr algn="l"/>
            <a:r>
              <a:rPr lang="ru-RU" sz="2400"/>
              <a:t>45-54 года – 3,7%</a:t>
            </a:r>
          </a:p>
          <a:p>
            <a:pPr algn="l"/>
            <a:r>
              <a:rPr lang="ru-RU" sz="2400"/>
              <a:t>Старше 55 лет – 4,8%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A07A3A-4B37-754A-8510-4AB66EABA245}"/>
              </a:ext>
            </a:extLst>
          </p:cNvPr>
          <p:cNvSpPr txBox="1"/>
          <p:nvPr/>
        </p:nvSpPr>
        <p:spPr>
          <a:xfrm>
            <a:off x="2375296" y="2303860"/>
            <a:ext cx="7625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/>
              <a:t>Мужчины – 41,6%|Женщины - 58,4%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5832B6-C513-984F-89B5-0EE284F99B85}"/>
              </a:ext>
            </a:extLst>
          </p:cNvPr>
          <p:cNvSpPr txBox="1"/>
          <p:nvPr/>
        </p:nvSpPr>
        <p:spPr>
          <a:xfrm>
            <a:off x="5184576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D2D6DC-DD04-724A-AEB1-2FE6263DE125}"/>
              </a:ext>
            </a:extLst>
          </p:cNvPr>
          <p:cNvSpPr txBox="1"/>
          <p:nvPr/>
        </p:nvSpPr>
        <p:spPr>
          <a:xfrm>
            <a:off x="4652367" y="3429000"/>
            <a:ext cx="38308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/>
              <a:t>ДЕТИ:</a:t>
            </a:r>
          </a:p>
          <a:p>
            <a:pPr marL="457200" indent="-457200" algn="l">
              <a:buAutoNum type="arabicParenR"/>
            </a:pPr>
            <a:r>
              <a:rPr lang="ru-RU" sz="2400"/>
              <a:t>Инстаграм</a:t>
            </a:r>
          </a:p>
          <a:p>
            <a:pPr marL="457200" indent="-457200" algn="l">
              <a:buAutoNum type="arabicParenR"/>
            </a:pPr>
            <a:r>
              <a:rPr lang="ru-RU" sz="2400"/>
              <a:t>Ютьюб</a:t>
            </a:r>
          </a:p>
          <a:p>
            <a:pPr marL="457200" indent="-457200" algn="l">
              <a:buAutoNum type="arabicParenR"/>
            </a:pPr>
            <a:r>
              <a:rPr lang="ru-RU" sz="2400"/>
              <a:t>Вконтакте</a:t>
            </a:r>
          </a:p>
          <a:p>
            <a:pPr marL="457200" indent="-457200" algn="l">
              <a:buAutoNum type="arabicParenR"/>
            </a:pPr>
            <a:r>
              <a:rPr lang="ru-RU" sz="2400"/>
              <a:t>Facebook</a:t>
            </a:r>
          </a:p>
          <a:p>
            <a:pPr marL="457200" indent="-457200" algn="l">
              <a:buAutoNum type="arabicParenR"/>
            </a:pPr>
            <a:r>
              <a:rPr lang="ru-RU" sz="2400"/>
              <a:t>Телеграм/Вотсап</a:t>
            </a:r>
          </a:p>
          <a:p>
            <a:pPr marL="457200" indent="-457200" algn="l">
              <a:buAutoNum type="arabicParenR"/>
            </a:pPr>
            <a:r>
              <a:rPr lang="ru-RU" sz="2400"/>
              <a:t>Вайбер/Твиттер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282598-06F5-404D-A8BE-4250BB44A067}"/>
              </a:ext>
            </a:extLst>
          </p:cNvPr>
          <p:cNvSpPr txBox="1"/>
          <p:nvPr/>
        </p:nvSpPr>
        <p:spPr>
          <a:xfrm>
            <a:off x="8215312" y="3429000"/>
            <a:ext cx="303609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/>
              <a:t>ВЗРОСЛЫЕ:</a:t>
            </a:r>
          </a:p>
          <a:p>
            <a:pPr marL="342900" indent="-342900" algn="l">
              <a:buAutoNum type="arabicParenR"/>
            </a:pPr>
            <a:r>
              <a:rPr lang="ru-RU" sz="2400"/>
              <a:t>Ютьюб/Рутьюб</a:t>
            </a:r>
          </a:p>
          <a:p>
            <a:pPr marL="342900" indent="-342900" algn="l">
              <a:buAutoNum type="arabicParenR"/>
            </a:pPr>
            <a:r>
              <a:rPr lang="ru-RU" sz="2400"/>
              <a:t>Вконтакте</a:t>
            </a:r>
          </a:p>
          <a:p>
            <a:pPr marL="342900" indent="-342900" algn="l">
              <a:buAutoNum type="arabicParenR"/>
            </a:pPr>
            <a:r>
              <a:rPr lang="ru-RU" sz="2400"/>
              <a:t>Одноклассники</a:t>
            </a:r>
          </a:p>
          <a:p>
            <a:pPr marL="342900" indent="-342900" algn="l">
              <a:buAutoNum type="arabicParenR"/>
            </a:pPr>
            <a:r>
              <a:rPr lang="ru-RU" sz="2400"/>
              <a:t>Инстаграмм</a:t>
            </a:r>
          </a:p>
          <a:p>
            <a:pPr marL="342900" indent="-342900" algn="l">
              <a:buAutoNum type="arabicParenR"/>
            </a:pPr>
            <a:r>
              <a:rPr lang="ru-RU" sz="2400"/>
              <a:t>Вайбер/Мой мир</a:t>
            </a:r>
          </a:p>
          <a:p>
            <a:pPr marL="342900" indent="-342900" algn="l">
              <a:buAutoNum type="arabicParenR"/>
            </a:pPr>
            <a:r>
              <a:rPr lang="ru-RU" sz="2400"/>
              <a:t>Facebook/Skype</a:t>
            </a:r>
          </a:p>
          <a:p>
            <a:pPr algn="l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299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E283E01-CB81-6E4E-A19F-BC9F2084D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ВОРОНЧИХИН</a:t>
            </a:r>
            <a:br>
              <a:rPr lang="ru-RU"/>
            </a:br>
            <a:r>
              <a:rPr lang="ru-RU"/>
              <a:t>НИКИТА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32F1550-6FAC-7744-A189-6E67B1CCF9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/>
              <a:t> Заместитель директора по программной деятельности ДООЦ «ГОРОД ДЕТСТВА» г. ОРЕНБУРГ</a:t>
            </a:r>
          </a:p>
          <a:p>
            <a:pPr marL="0" indent="0">
              <a:buNone/>
            </a:pPr>
            <a:r>
              <a:rPr lang="ru-RU"/>
              <a:t>voronchikhin96@bk.ru</a:t>
            </a:r>
          </a:p>
          <a:p>
            <a:pPr marL="0" indent="0">
              <a:buNone/>
            </a:pPr>
            <a:r>
              <a:rPr lang="ru-RU"/>
              <a:t>Тел.: 89198666239</a:t>
            </a:r>
          </a:p>
          <a:p>
            <a:pPr marL="0" indent="0">
              <a:buNone/>
            </a:pPr>
            <a:r>
              <a:rPr lang="ru-RU"/>
              <a:t>Вконтакте: Никита Ворончихин</a:t>
            </a:r>
          </a:p>
          <a:p>
            <a:pPr marL="0" indent="0">
              <a:buNone/>
            </a:pPr>
            <a:r>
              <a:rPr lang="ru-RU"/>
              <a:t>Instagram: nikita.voronchikhin</a:t>
            </a:r>
          </a:p>
        </p:txBody>
      </p:sp>
    </p:spTree>
    <p:extLst>
      <p:ext uri="{BB962C8B-B14F-4D97-AF65-F5344CB8AC3E}">
        <p14:creationId xmlns:p14="http://schemas.microsoft.com/office/powerpoint/2010/main" val="2105326254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8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Atlas</vt:lpstr>
      <vt:lpstr>СОВРЕМЕННЫЕ ТЕНДЕНЦИИ В РАБОТЕ  С ИНТЕРНЕТ-РЕСУРСАМИ</vt:lpstr>
      <vt:lpstr>Точка зрения МАРКЕТИНГА  как науки</vt:lpstr>
      <vt:lpstr>ГЛОССАРИЙ</vt:lpstr>
      <vt:lpstr>Презентация PowerPoint</vt:lpstr>
      <vt:lpstr>Чего хочет потребитель?</vt:lpstr>
      <vt:lpstr>Виды «желаний» потребителя</vt:lpstr>
      <vt:lpstr>Презентация PowerPoint</vt:lpstr>
      <vt:lpstr>ВОРОНЧИХИН НИКИТА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ТЕНДЕНЦИИ В РАБОТЕ  С ИНТЕРНЕТ-РЕСУРСАМИ</dc:title>
  <cp:revision>3</cp:revision>
  <dcterms:modified xsi:type="dcterms:W3CDTF">2018-02-05T05:34:19Z</dcterms:modified>
</cp:coreProperties>
</file>