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sldIdLst>
    <p:sldId id="365" r:id="rId2"/>
    <p:sldId id="412" r:id="rId3"/>
    <p:sldId id="366" r:id="rId4"/>
    <p:sldId id="372" r:id="rId5"/>
    <p:sldId id="413" r:id="rId6"/>
    <p:sldId id="383" r:id="rId7"/>
    <p:sldId id="378" r:id="rId8"/>
    <p:sldId id="384" r:id="rId9"/>
    <p:sldId id="373" r:id="rId10"/>
    <p:sldId id="385" r:id="rId11"/>
    <p:sldId id="386" r:id="rId12"/>
    <p:sldId id="387" r:id="rId13"/>
    <p:sldId id="389" r:id="rId14"/>
    <p:sldId id="390" r:id="rId15"/>
    <p:sldId id="391" r:id="rId16"/>
    <p:sldId id="392" r:id="rId17"/>
    <p:sldId id="393" r:id="rId18"/>
    <p:sldId id="394" r:id="rId19"/>
    <p:sldId id="408" r:id="rId20"/>
    <p:sldId id="409" r:id="rId21"/>
    <p:sldId id="396" r:id="rId22"/>
    <p:sldId id="398" r:id="rId23"/>
    <p:sldId id="397" r:id="rId24"/>
    <p:sldId id="410" r:id="rId25"/>
    <p:sldId id="399" r:id="rId26"/>
    <p:sldId id="400" r:id="rId27"/>
    <p:sldId id="401" r:id="rId28"/>
    <p:sldId id="417" r:id="rId29"/>
    <p:sldId id="418" r:id="rId30"/>
    <p:sldId id="402" r:id="rId31"/>
    <p:sldId id="403" r:id="rId32"/>
    <p:sldId id="404" r:id="rId33"/>
    <p:sldId id="415" r:id="rId34"/>
    <p:sldId id="416" r:id="rId35"/>
    <p:sldId id="405" r:id="rId36"/>
    <p:sldId id="411" r:id="rId37"/>
    <p:sldId id="406" r:id="rId38"/>
    <p:sldId id="407" r:id="rId39"/>
    <p:sldId id="374" r:id="rId40"/>
    <p:sldId id="375" r:id="rId41"/>
    <p:sldId id="414" r:id="rId42"/>
  </p:sldIdLst>
  <p:sldSz cx="9144000" cy="5143500" type="screen16x9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52F2B"/>
    <a:srgbClr val="CC3300"/>
    <a:srgbClr val="C0504D"/>
    <a:srgbClr val="FF5050"/>
    <a:srgbClr val="CC0000"/>
    <a:srgbClr val="00DE64"/>
    <a:srgbClr val="00C459"/>
    <a:srgbClr val="38BA51"/>
    <a:srgbClr val="5CB090"/>
    <a:srgbClr val="EDF20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39" d="100"/>
          <a:sy n="139" d="100"/>
        </p:scale>
        <p:origin x="120" y="22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813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813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1F18E8-E900-4E7C-B957-AB83CD26C817}" type="datetimeFigureOut">
              <a:rPr lang="ru-RU" smtClean="0"/>
              <a:t>03.06.2020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430092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4" y="9430092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2CCB3F-1827-4FAD-B671-6F5CAFD3E2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16776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2CCB3F-1827-4FAD-B671-6F5CAFD3E29D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65214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75982-9FA2-4FD9-9F60-D2B61B26B2E6}" type="datetimeFigureOut">
              <a:rPr lang="ru-RU" smtClean="0"/>
              <a:pPr/>
              <a:t>03.06.2020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109E4-F023-4166-A869-5D5CD524035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75982-9FA2-4FD9-9F60-D2B61B26B2E6}" type="datetimeFigureOut">
              <a:rPr lang="ru-RU" smtClean="0"/>
              <a:pPr/>
              <a:t>03.06.2020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109E4-F023-4166-A869-5D5CD524035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75982-9FA2-4FD9-9F60-D2B61B26B2E6}" type="datetimeFigureOut">
              <a:rPr lang="ru-RU" smtClean="0"/>
              <a:pPr/>
              <a:t>03.06.2020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109E4-F023-4166-A869-5D5CD524035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75982-9FA2-4FD9-9F60-D2B61B26B2E6}" type="datetimeFigureOut">
              <a:rPr lang="ru-RU" smtClean="0"/>
              <a:pPr/>
              <a:t>03.06.2020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109E4-F023-4166-A869-5D5CD524035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75982-9FA2-4FD9-9F60-D2B61B26B2E6}" type="datetimeFigureOut">
              <a:rPr lang="ru-RU" smtClean="0"/>
              <a:pPr/>
              <a:t>03.06.2020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109E4-F023-4166-A869-5D5CD524035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75982-9FA2-4FD9-9F60-D2B61B26B2E6}" type="datetimeFigureOut">
              <a:rPr lang="ru-RU" smtClean="0"/>
              <a:pPr/>
              <a:t>03.06.2020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109E4-F023-4166-A869-5D5CD524035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75982-9FA2-4FD9-9F60-D2B61B26B2E6}" type="datetimeFigureOut">
              <a:rPr lang="ru-RU" smtClean="0"/>
              <a:pPr/>
              <a:t>03.06.2020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109E4-F023-4166-A869-5D5CD524035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75982-9FA2-4FD9-9F60-D2B61B26B2E6}" type="datetimeFigureOut">
              <a:rPr lang="ru-RU" smtClean="0"/>
              <a:pPr/>
              <a:t>03.06.2020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109E4-F023-4166-A869-5D5CD524035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75982-9FA2-4FD9-9F60-D2B61B26B2E6}" type="datetimeFigureOut">
              <a:rPr lang="ru-RU" smtClean="0"/>
              <a:pPr/>
              <a:t>03.06.2020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109E4-F023-4166-A869-5D5CD524035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75982-9FA2-4FD9-9F60-D2B61B26B2E6}" type="datetimeFigureOut">
              <a:rPr lang="ru-RU" smtClean="0"/>
              <a:pPr/>
              <a:t>03.06.2020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109E4-F023-4166-A869-5D5CD524035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75982-9FA2-4FD9-9F60-D2B61B26B2E6}" type="datetimeFigureOut">
              <a:rPr lang="ru-RU" smtClean="0"/>
              <a:pPr/>
              <a:t>03.06.2020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109E4-F023-4166-A869-5D5CD524035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gi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C75982-9FA2-4FD9-9F60-D2B61B26B2E6}" type="datetimeFigureOut">
              <a:rPr lang="ru-RU" smtClean="0"/>
              <a:pPr/>
              <a:t>03.06.2020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D109E4-F023-4166-A869-5D5CD5240352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www.garant.ru/products/ipo/prime/doc/73674537/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www.garant.ru/products/ipo/prime/doc/73674537/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www.garant.ru/products/ipo/prime/doc/73674537/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www.garant.ru/products/ipo/prime/doc/73674537/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www.garant.ru/products/ipo/prime/doc/73674537/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www.garant.ru/products/ipo/prime/doc/73674537/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www.garant.ru/products/ipo/prime/doc/73674537/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www.garant.ru/products/ipo/prime/doc/73674537/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vc.ru/services/129205-kak-provesti-detskiy-lager-onlayn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vc.ru/services/129205-kak-provesti-detskiy-lager-onlayn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s://rmcrd.ru/upload/iblock/b66/b6612c98e18a225d18e3b7705104f0eb.pdf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https://rmcrd.ru/upload/iblock/b66/b6612c98e18a225d18e3b7705104f0eb.pdf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resh.edu.ru/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edu.gov.ru/distance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s://&#1088;&#1076;&#1096;.&#1088;&#1092;/news/3148" TargetMode="Externa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://www.prav-pit.ru/" TargetMode="Externa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://konkurs2020.rgotomsk.com/" TargetMode="Externa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://ynpress-artek.ru/" TargetMode="Externa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://&#1074;&#1076;&#1087;&#1086;.&#1088;&#1092;/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publication.pravo.gov.ru/Document/View/0001202003200020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s://doit-together.ru/" TargetMode="Externa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s://myrosmol.ru/event/45678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hyperlink" Target="http://www.irazvi.ru/" TargetMode="Externa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s://bolshayaperemena.online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s://&#1076;&#1077;&#1090;&#1089;&#1082;&#1080;&#1081;&#1086;&#1090;&#1076;&#1099;&#1093;.&#1088;&#1092;/" TargetMode="Externa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" Target="slide36.xm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calend.ru/day/2020-6-6/" TargetMode="External"/><Relationship Id="rId13" Type="http://schemas.openxmlformats.org/officeDocument/2006/relationships/hyperlink" Target="https://www.calend.ru/day/2020-6-12/" TargetMode="External"/><Relationship Id="rId18" Type="http://schemas.openxmlformats.org/officeDocument/2006/relationships/hyperlink" Target="https://www.calend.ru/holidays/0/0/55/1/" TargetMode="External"/><Relationship Id="rId3" Type="http://schemas.openxmlformats.org/officeDocument/2006/relationships/hyperlink" Target="https://www.calend.ru/holidays/0/0/51/1/" TargetMode="External"/><Relationship Id="rId21" Type="http://schemas.openxmlformats.org/officeDocument/2006/relationships/hyperlink" Target="https://www.calend.ru/day/2020-6-29/" TargetMode="External"/><Relationship Id="rId7" Type="http://schemas.openxmlformats.org/officeDocument/2006/relationships/hyperlink" Target="https://www.calend.ru/holidays/0/0/549/1/" TargetMode="External"/><Relationship Id="rId12" Type="http://schemas.openxmlformats.org/officeDocument/2006/relationships/hyperlink" Target="https://www.calend.ru/holidays/0/0/3245/" TargetMode="External"/><Relationship Id="rId17" Type="http://schemas.openxmlformats.org/officeDocument/2006/relationships/hyperlink" Target="https://www.calend.ru/day/2020-6-22/" TargetMode="External"/><Relationship Id="rId2" Type="http://schemas.openxmlformats.org/officeDocument/2006/relationships/hyperlink" Target="https://www.calend.ru/day/2020-6-1/" TargetMode="External"/><Relationship Id="rId16" Type="http://schemas.openxmlformats.org/officeDocument/2006/relationships/hyperlink" Target="https://www.calend.ru/holidays/0/0/3121/" TargetMode="External"/><Relationship Id="rId20" Type="http://schemas.openxmlformats.org/officeDocument/2006/relationships/hyperlink" Target="https://www.calend.ru/holidays/0/0/207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calend.ru/day/2020-6-5/" TargetMode="External"/><Relationship Id="rId11" Type="http://schemas.openxmlformats.org/officeDocument/2006/relationships/hyperlink" Target="https://www.calend.ru/day/2020-6-9/" TargetMode="External"/><Relationship Id="rId5" Type="http://schemas.openxmlformats.org/officeDocument/2006/relationships/hyperlink" Target="https://www.calend.ru/holidays/0/0/2760/" TargetMode="External"/><Relationship Id="rId15" Type="http://schemas.openxmlformats.org/officeDocument/2006/relationships/hyperlink" Target="https://www.calend.ru/day/2020-6-15/" TargetMode="External"/><Relationship Id="rId10" Type="http://schemas.openxmlformats.org/officeDocument/2006/relationships/hyperlink" Target="https://www.calend.ru/holidays/0/0/2990/" TargetMode="External"/><Relationship Id="rId19" Type="http://schemas.openxmlformats.org/officeDocument/2006/relationships/hyperlink" Target="https://www.calend.ru/day/2020-6-27/" TargetMode="External"/><Relationship Id="rId4" Type="http://schemas.openxmlformats.org/officeDocument/2006/relationships/hyperlink" Target="https://www.calend.ru/day/2020-6-2/" TargetMode="External"/><Relationship Id="rId9" Type="http://schemas.openxmlformats.org/officeDocument/2006/relationships/hyperlink" Target="https://www.calend.ru/holidays/0/0/52/" TargetMode="External"/><Relationship Id="rId14" Type="http://schemas.openxmlformats.org/officeDocument/2006/relationships/hyperlink" Target="https://www.calend.ru/holidays/0/0/54/" TargetMode="External"/><Relationship Id="rId22" Type="http://schemas.openxmlformats.org/officeDocument/2006/relationships/hyperlink" Target="https://www.calend.ru/holidays/0/0/2781/" TargetMode="Externa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hyperlink" Target="http://detionline.com/helpline" TargetMode="External"/><Relationship Id="rId3" Type="http://schemas.openxmlformats.org/officeDocument/2006/relationships/hyperlink" Target="http://www.fid.su/" TargetMode="External"/><Relationship Id="rId7" Type="http://schemas.openxmlformats.org/officeDocument/2006/relationships/hyperlink" Target="http://detionline.com/journal/" TargetMode="External"/><Relationship Id="rId12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openxmlformats.org/officeDocument/2006/relationships/hyperlink" Target="http://vk.com/club27736677" TargetMode="External"/><Relationship Id="rId5" Type="http://schemas.openxmlformats.org/officeDocument/2006/relationships/hyperlink" Target="http://detionline.com/" TargetMode="External"/><Relationship Id="rId10" Type="http://schemas.openxmlformats.org/officeDocument/2006/relationships/image" Target="../media/image33.png"/><Relationship Id="rId4" Type="http://schemas.openxmlformats.org/officeDocument/2006/relationships/image" Target="../media/image30.png"/><Relationship Id="rId9" Type="http://schemas.openxmlformats.org/officeDocument/2006/relationships/hyperlink" Target="http://www.facebook.com/FoundIntDev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&#1089;&#1082;&#1092;.&#1077;&#1076;&#1080;&#1085;&#1099;&#1081;&#1091;&#1088;&#1086;&#1082;.&#1088;&#1092;/" TargetMode="Externa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hyperlink" Target="https://docs.edu.gov.ru/document/3fc1af630afb644c0bed75ee27f0c020/download/2834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docs.edu.gov.ru/document/750dd535d2c38b2a15cd47c9ea44086e/" TargetMode="Externa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hyperlink" Target="http://www.consultant.ru/document/cons_doc_LAW_350651/d458a513e4f9e11492296d52c0c52d183afec8fb/" TargetMode="Externa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rmcrd.ru/upload/iblock/b66/b6612c98e18a225d18e3b7705104f0eb.pdf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://edu67.ru/files/666/protokol-soveschaniya-vb-4304pr-ot-13-05-2020.pdf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www.garant.ru/products/ipo/prime/doc/73674537/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928662" y="142858"/>
            <a:ext cx="8072494" cy="2857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dirty="0" smtClean="0"/>
              <a:t>Министерство образования Оренбургской </a:t>
            </a:r>
            <a:r>
              <a:rPr lang="ru-RU" altLang="ru-RU" dirty="0"/>
              <a:t>области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928662" y="470175"/>
            <a:ext cx="8072494" cy="45719"/>
          </a:xfrm>
          <a:prstGeom prst="rect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0" y="5000642"/>
            <a:ext cx="9144000" cy="142858"/>
          </a:xfrm>
          <a:prstGeom prst="rect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928662" y="915567"/>
            <a:ext cx="7747794" cy="2088232"/>
          </a:xfrm>
        </p:spPr>
        <p:txBody>
          <a:bodyPr anchor="t" anchorCtr="0">
            <a:noAutofit/>
          </a:bodyPr>
          <a:lstStyle/>
          <a:p>
            <a:r>
              <a:rPr lang="ru-RU" sz="2800" b="1" dirty="0"/>
              <a:t>«Организация летнего отдыха 2020 года: </a:t>
            </a:r>
            <a:r>
              <a:rPr lang="ru-RU" sz="2800" b="1" dirty="0" smtClean="0"/>
              <a:t>проектирование онлайн-смен»</a:t>
            </a:r>
            <a:endParaRPr lang="ru-RU" sz="28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2987824" y="2643758"/>
            <a:ext cx="56521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Воронина Юлия </a:t>
            </a:r>
            <a:r>
              <a:rPr lang="ru-RU" b="1" dirty="0" smtClean="0"/>
              <a:t>Владимировна</a:t>
            </a:r>
            <a:r>
              <a:rPr lang="ru-RU" dirty="0"/>
              <a:t> </a:t>
            </a:r>
            <a:r>
              <a:rPr lang="ru-RU" dirty="0" smtClean="0"/>
              <a:t>-</a:t>
            </a:r>
            <a:endParaRPr lang="ru-RU" dirty="0"/>
          </a:p>
          <a:p>
            <a:r>
              <a:rPr lang="ru-RU" dirty="0"/>
              <a:t>начальник отдела дополнительного образования и воспитания министерства образования Оренбургской области, </a:t>
            </a:r>
            <a:r>
              <a:rPr lang="ru-RU" dirty="0" err="1"/>
              <a:t>к.п.н</a:t>
            </a:r>
            <a:r>
              <a:rPr lang="ru-RU" dirty="0"/>
              <a:t>., </a:t>
            </a:r>
            <a:r>
              <a:rPr lang="ru-RU" dirty="0" smtClean="0"/>
              <a:t>доцент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3446443" y="4426423"/>
            <a:ext cx="16046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b="1" dirty="0" smtClean="0">
                <a:solidFill>
                  <a:prstClr val="black"/>
                </a:solidFill>
              </a:rPr>
              <a:t>3 июня 2020 </a:t>
            </a:r>
            <a:r>
              <a:rPr lang="ru-RU" b="1" dirty="0">
                <a:solidFill>
                  <a:prstClr val="black"/>
                </a:solidFill>
              </a:rPr>
              <a:t>г.</a:t>
            </a:r>
          </a:p>
        </p:txBody>
      </p:sp>
    </p:spTree>
    <p:extLst>
      <p:ext uri="{BB962C8B-B14F-4D97-AF65-F5344CB8AC3E}">
        <p14:creationId xmlns:p14="http://schemas.microsoft.com/office/powerpoint/2010/main" val="3399472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33708"/>
            <a:ext cx="7715200" cy="857250"/>
          </a:xfrm>
        </p:spPr>
        <p:txBody>
          <a:bodyPr>
            <a:normAutofit/>
          </a:bodyPr>
          <a:lstStyle/>
          <a:p>
            <a:r>
              <a:rPr lang="ru-RU" sz="2200" b="1" dirty="0">
                <a:hlinkClick r:id="rId2"/>
              </a:rPr>
              <a:t>Письмо Министерства просвещения РФ от 19 марта 2020 г. № ГД-39/04 "О направлении методических рекомендаций</a:t>
            </a:r>
            <a:r>
              <a:rPr lang="ru-RU" sz="2200" b="1" dirty="0" smtClean="0">
                <a:hlinkClick r:id="rId2"/>
              </a:rPr>
              <a:t>"</a:t>
            </a:r>
            <a:endParaRPr lang="ru-RU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09" t="43626" r="16608" b="40148"/>
          <a:stretch/>
        </p:blipFill>
        <p:spPr bwMode="auto">
          <a:xfrm>
            <a:off x="827584" y="881395"/>
            <a:ext cx="6552728" cy="115212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11560" y="2139702"/>
            <a:ext cx="756083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rgbClr val="333333"/>
                </a:solidFill>
                <a:latin typeface="Arial" panose="020B0604020202020204" pitchFamily="34" charset="0"/>
              </a:rPr>
              <a:t> </a:t>
            </a:r>
            <a:r>
              <a:rPr lang="ru-RU" dirty="0"/>
              <a:t>Образовательная организация, осуществляющая образовательную деятельность по дополнительным общеобразовательным программам с применением электронного обучения и дистанционных образовательных технологий:</a:t>
            </a:r>
          </a:p>
          <a:p>
            <a:pPr algn="just"/>
            <a:r>
              <a:rPr lang="ru-RU" dirty="0" smtClean="0"/>
              <a:t>2. Формирует </a:t>
            </a:r>
            <a:r>
              <a:rPr lang="ru-RU" b="1" dirty="0">
                <a:solidFill>
                  <a:srgbClr val="FF0000"/>
                </a:solidFill>
              </a:rPr>
              <a:t>расписание занятий </a:t>
            </a:r>
            <a:r>
              <a:rPr lang="ru-RU" dirty="0"/>
              <a:t>на каждый учебный день в соответствии с учебным </a:t>
            </a:r>
            <a:r>
              <a:rPr lang="ru-RU" dirty="0" smtClean="0"/>
              <a:t>планом (до </a:t>
            </a:r>
            <a:r>
              <a:rPr lang="ru-RU" dirty="0"/>
              <a:t>30 </a:t>
            </a:r>
            <a:r>
              <a:rPr lang="ru-RU" dirty="0" smtClean="0"/>
              <a:t>минут).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32006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33708"/>
            <a:ext cx="7715200" cy="857250"/>
          </a:xfrm>
        </p:spPr>
        <p:txBody>
          <a:bodyPr>
            <a:normAutofit/>
          </a:bodyPr>
          <a:lstStyle/>
          <a:p>
            <a:r>
              <a:rPr lang="ru-RU" sz="2200" b="1" dirty="0">
                <a:hlinkClick r:id="rId2"/>
              </a:rPr>
              <a:t>Письмо Министерства просвещения РФ от 19 марта 2020 г. № ГД-39/04 "О направлении методических рекомендаций</a:t>
            </a:r>
            <a:r>
              <a:rPr lang="ru-RU" sz="2200" b="1" dirty="0" smtClean="0">
                <a:hlinkClick r:id="rId2"/>
              </a:rPr>
              <a:t>"</a:t>
            </a:r>
            <a:endParaRPr lang="ru-RU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09" t="43626" r="16608" b="40148"/>
          <a:stretch/>
        </p:blipFill>
        <p:spPr bwMode="auto">
          <a:xfrm>
            <a:off x="827584" y="881395"/>
            <a:ext cx="6552728" cy="115212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11560" y="2139702"/>
            <a:ext cx="756083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rgbClr val="333333"/>
                </a:solidFill>
                <a:latin typeface="Arial" panose="020B0604020202020204" pitchFamily="34" charset="0"/>
              </a:rPr>
              <a:t> </a:t>
            </a:r>
            <a:r>
              <a:rPr lang="ru-RU" dirty="0"/>
              <a:t>Образовательная организация, осуществляющая образовательную деятельность по дополнительным общеобразовательным программам с применением электронного обучения и дистанционных образовательных технологий:</a:t>
            </a:r>
          </a:p>
          <a:p>
            <a:pPr algn="just"/>
            <a:r>
              <a:rPr lang="ru-RU" dirty="0" smtClean="0"/>
              <a:t>3. </a:t>
            </a:r>
            <a:r>
              <a:rPr lang="ru-RU" b="1" dirty="0" smtClean="0">
                <a:solidFill>
                  <a:srgbClr val="FF0000"/>
                </a:solidFill>
              </a:rPr>
              <a:t>Информирует </a:t>
            </a:r>
            <a:r>
              <a:rPr lang="ru-RU" b="1" dirty="0">
                <a:solidFill>
                  <a:srgbClr val="FF0000"/>
                </a:solidFill>
              </a:rPr>
              <a:t>обучающихся и их родителей </a:t>
            </a:r>
            <a:r>
              <a:rPr lang="ru-RU" dirty="0"/>
              <a:t>о реализации образовательных программ или их частей с применением электронного обучения и дистанционных образовательных </a:t>
            </a:r>
            <a:r>
              <a:rPr lang="ru-RU" dirty="0" smtClean="0"/>
              <a:t>технологий, </a:t>
            </a:r>
            <a:r>
              <a:rPr lang="ru-RU" dirty="0"/>
              <a:t>в том числе знакомит с расписанием занятий, </a:t>
            </a:r>
            <a:r>
              <a:rPr lang="ru-RU" dirty="0" smtClean="0"/>
              <a:t>консультаций.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14828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33708"/>
            <a:ext cx="7715200" cy="857250"/>
          </a:xfrm>
        </p:spPr>
        <p:txBody>
          <a:bodyPr>
            <a:normAutofit/>
          </a:bodyPr>
          <a:lstStyle/>
          <a:p>
            <a:r>
              <a:rPr lang="ru-RU" sz="2200" b="1" dirty="0">
                <a:hlinkClick r:id="rId2"/>
              </a:rPr>
              <a:t>Письмо Министерства просвещения РФ от 19 марта 2020 г. № ГД-39/04 "О направлении методических рекомендаций</a:t>
            </a:r>
            <a:r>
              <a:rPr lang="ru-RU" sz="2200" b="1" dirty="0" smtClean="0">
                <a:hlinkClick r:id="rId2"/>
              </a:rPr>
              <a:t>"</a:t>
            </a:r>
            <a:endParaRPr lang="ru-RU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09" t="43626" r="16608" b="40148"/>
          <a:stretch/>
        </p:blipFill>
        <p:spPr bwMode="auto">
          <a:xfrm>
            <a:off x="827584" y="881395"/>
            <a:ext cx="6552728" cy="115212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11560" y="2139702"/>
            <a:ext cx="756083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rgbClr val="333333"/>
                </a:solidFill>
                <a:latin typeface="Arial" panose="020B0604020202020204" pitchFamily="34" charset="0"/>
              </a:rPr>
              <a:t> </a:t>
            </a:r>
            <a:r>
              <a:rPr lang="ru-RU" dirty="0"/>
              <a:t>Образовательная организация, осуществляющая образовательную деятельность по дополнительным общеобразовательным программам с применением электронного обучения и дистанционных образовательных технологий:</a:t>
            </a:r>
          </a:p>
          <a:p>
            <a:pPr algn="just"/>
            <a:r>
              <a:rPr lang="ru-RU" dirty="0" smtClean="0"/>
              <a:t>4. Обеспечивает </a:t>
            </a:r>
            <a:r>
              <a:rPr lang="ru-RU" dirty="0"/>
              <a:t>ведение </a:t>
            </a:r>
            <a:r>
              <a:rPr lang="ru-RU" b="1" dirty="0">
                <a:solidFill>
                  <a:srgbClr val="FF0000"/>
                </a:solidFill>
              </a:rPr>
              <a:t>учета результатов </a:t>
            </a:r>
            <a:r>
              <a:rPr lang="ru-RU" dirty="0"/>
              <a:t>образовательного процесса в электронной форме.</a:t>
            </a: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385189" y="4011910"/>
            <a:ext cx="8280920" cy="48104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 smtClean="0">
                <a:solidFill>
                  <a:srgbClr val="FF0000"/>
                </a:solidFill>
              </a:rPr>
              <a:t>Это не учебная деятельность!</a:t>
            </a:r>
            <a:endParaRPr lang="ru-RU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1329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33708"/>
            <a:ext cx="7715200" cy="857250"/>
          </a:xfrm>
        </p:spPr>
        <p:txBody>
          <a:bodyPr>
            <a:normAutofit/>
          </a:bodyPr>
          <a:lstStyle/>
          <a:p>
            <a:r>
              <a:rPr lang="ru-RU" sz="2200" b="1" dirty="0">
                <a:hlinkClick r:id="rId2"/>
              </a:rPr>
              <a:t>Письмо Министерства просвещения РФ от 19 марта 2020 г. № ГД-39/04 "О направлении методических рекомендаций</a:t>
            </a:r>
            <a:r>
              <a:rPr lang="ru-RU" sz="2200" b="1" dirty="0" smtClean="0">
                <a:hlinkClick r:id="rId2"/>
              </a:rPr>
              <a:t>"</a:t>
            </a:r>
            <a:endParaRPr lang="ru-RU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09" t="43626" r="16608" b="40148"/>
          <a:stretch/>
        </p:blipFill>
        <p:spPr bwMode="auto">
          <a:xfrm>
            <a:off x="827584" y="881395"/>
            <a:ext cx="6552728" cy="115212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55576" y="2139702"/>
            <a:ext cx="756083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333333"/>
                </a:solidFill>
                <a:latin typeface="Arial" panose="020B0604020202020204" pitchFamily="34" charset="0"/>
              </a:rPr>
              <a:t> </a:t>
            </a:r>
            <a:r>
              <a:rPr lang="ru-RU" dirty="0" smtClean="0"/>
              <a:t>Выбор </a:t>
            </a:r>
            <a:r>
              <a:rPr lang="ru-RU" dirty="0"/>
              <a:t>родителями (законными представителями) обучающегося формы дистанционного обучения </a:t>
            </a:r>
            <a:r>
              <a:rPr lang="ru-RU" dirty="0" smtClean="0"/>
              <a:t>по </a:t>
            </a:r>
            <a:r>
              <a:rPr lang="ru-RU" dirty="0"/>
              <a:t>дополнительным общеобразовательным программам подтверждается документально (наличие письменного заявления родителя(ей) (законного представителя</a:t>
            </a:r>
            <a:r>
              <a:rPr lang="ru-RU" dirty="0" smtClean="0"/>
              <a:t>).</a:t>
            </a:r>
            <a:endParaRPr lang="ru-RU" dirty="0"/>
          </a:p>
        </p:txBody>
      </p:sp>
      <p:sp>
        <p:nvSpPr>
          <p:cNvPr id="5" name="Фигура, имеющая форму буквы L 4"/>
          <p:cNvSpPr/>
          <p:nvPr/>
        </p:nvSpPr>
        <p:spPr>
          <a:xfrm rot="18923053">
            <a:off x="517608" y="2057725"/>
            <a:ext cx="215538" cy="357354"/>
          </a:xfrm>
          <a:prstGeom prst="corner">
            <a:avLst>
              <a:gd name="adj1" fmla="val 28419"/>
              <a:gd name="adj2" fmla="val 21675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385189" y="4011910"/>
            <a:ext cx="8280920" cy="48104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 smtClean="0">
                <a:solidFill>
                  <a:srgbClr val="FF0000"/>
                </a:solidFill>
              </a:rPr>
              <a:t>Электронный вариант!</a:t>
            </a:r>
            <a:endParaRPr lang="ru-RU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3674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33708"/>
            <a:ext cx="7715200" cy="857250"/>
          </a:xfrm>
        </p:spPr>
        <p:txBody>
          <a:bodyPr>
            <a:normAutofit/>
          </a:bodyPr>
          <a:lstStyle/>
          <a:p>
            <a:r>
              <a:rPr lang="ru-RU" sz="2200" b="1" dirty="0">
                <a:hlinkClick r:id="rId2"/>
              </a:rPr>
              <a:t>Письмо Министерства просвещения РФ от 19 марта 2020 г. № ГД-39/04 "О направлении методических рекомендаций</a:t>
            </a:r>
            <a:r>
              <a:rPr lang="ru-RU" sz="2200" b="1" dirty="0" smtClean="0">
                <a:hlinkClick r:id="rId2"/>
              </a:rPr>
              <a:t>"</a:t>
            </a:r>
            <a:endParaRPr lang="ru-RU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09" t="43626" r="16608" b="40148"/>
          <a:stretch/>
        </p:blipFill>
        <p:spPr bwMode="auto">
          <a:xfrm>
            <a:off x="827584" y="881395"/>
            <a:ext cx="6552728" cy="115212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55576" y="2139702"/>
            <a:ext cx="756083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333333"/>
                </a:solidFill>
                <a:latin typeface="Arial" panose="020B0604020202020204" pitchFamily="34" charset="0"/>
              </a:rPr>
              <a:t> </a:t>
            </a:r>
            <a:r>
              <a:rPr lang="ru-RU" dirty="0" smtClean="0"/>
              <a:t>При </a:t>
            </a:r>
            <a:r>
              <a:rPr lang="ru-RU" dirty="0"/>
              <a:t>реализации </a:t>
            </a:r>
            <a:r>
              <a:rPr lang="ru-RU" dirty="0" smtClean="0"/>
              <a:t>дополнительных общеобразовательных программ </a:t>
            </a:r>
            <a:r>
              <a:rPr lang="ru-RU" dirty="0"/>
              <a:t>с применением электронного обучения и дистанционных образовательных технологий образовательной организации рекомендуется обеспечить внесение соответствующих корректировок в рабочие программы и (или) учебные планы в части форм обучения (лекция, онлайн консультация), технических средств обучения.</a:t>
            </a:r>
          </a:p>
        </p:txBody>
      </p:sp>
      <p:sp>
        <p:nvSpPr>
          <p:cNvPr id="5" name="Фигура, имеющая форму буквы L 4"/>
          <p:cNvSpPr/>
          <p:nvPr/>
        </p:nvSpPr>
        <p:spPr>
          <a:xfrm rot="18923053">
            <a:off x="566105" y="2057725"/>
            <a:ext cx="215538" cy="357354"/>
          </a:xfrm>
          <a:prstGeom prst="corner">
            <a:avLst>
              <a:gd name="adj1" fmla="val 28419"/>
              <a:gd name="adj2" fmla="val 21675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6354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33708"/>
            <a:ext cx="7715200" cy="857250"/>
          </a:xfrm>
        </p:spPr>
        <p:txBody>
          <a:bodyPr>
            <a:normAutofit/>
          </a:bodyPr>
          <a:lstStyle/>
          <a:p>
            <a:r>
              <a:rPr lang="ru-RU" sz="2200" b="1" dirty="0">
                <a:hlinkClick r:id="rId2"/>
              </a:rPr>
              <a:t>Письмо Министерства просвещения РФ от 19 марта 2020 г. № ГД-39/04 "О направлении методических рекомендаций</a:t>
            </a:r>
            <a:r>
              <a:rPr lang="ru-RU" sz="2200" b="1" dirty="0" smtClean="0">
                <a:hlinkClick r:id="rId2"/>
              </a:rPr>
              <a:t>"</a:t>
            </a:r>
            <a:endParaRPr lang="ru-RU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09" t="43626" r="16608" b="40148"/>
          <a:stretch/>
        </p:blipFill>
        <p:spPr bwMode="auto">
          <a:xfrm>
            <a:off x="827584" y="881395"/>
            <a:ext cx="6552728" cy="115212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55576" y="2139702"/>
            <a:ext cx="756083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333333"/>
                </a:solidFill>
                <a:latin typeface="Arial" panose="020B0604020202020204" pitchFamily="34" charset="0"/>
              </a:rPr>
              <a:t> </a:t>
            </a:r>
            <a:r>
              <a:rPr lang="ru-RU" dirty="0" smtClean="0"/>
              <a:t>В соответствии с </a:t>
            </a:r>
            <a:r>
              <a:rPr lang="ru-RU" b="1" dirty="0" smtClean="0">
                <a:solidFill>
                  <a:srgbClr val="FF0000"/>
                </a:solidFill>
              </a:rPr>
              <a:t>техническими возможностями </a:t>
            </a:r>
            <a:r>
              <a:rPr lang="ru-RU" dirty="0" smtClean="0"/>
              <a:t>образовательная организация организовывает проведение учебных занятий, консультаций, </a:t>
            </a:r>
            <a:r>
              <a:rPr lang="ru-RU" dirty="0" err="1" smtClean="0"/>
              <a:t>вебинаров</a:t>
            </a:r>
            <a:r>
              <a:rPr lang="ru-RU" dirty="0" smtClean="0"/>
              <a:t> на своём портале или иной платформе с использованием различных электронных образовательных ресурсов (</a:t>
            </a:r>
            <a:r>
              <a:rPr lang="ru-RU" b="1" dirty="0" smtClean="0"/>
              <a:t>Скайп, </a:t>
            </a:r>
            <a:r>
              <a:rPr lang="en-US" b="1" dirty="0" smtClean="0"/>
              <a:t>Zoom</a:t>
            </a:r>
            <a:r>
              <a:rPr lang="ru-RU" b="1" dirty="0" smtClean="0"/>
              <a:t>, </a:t>
            </a:r>
            <a:r>
              <a:rPr lang="en-US" b="1" dirty="0" smtClean="0"/>
              <a:t>Discord</a:t>
            </a:r>
            <a:r>
              <a:rPr lang="ru-RU" b="1" dirty="0"/>
              <a:t>, </a:t>
            </a:r>
            <a:r>
              <a:rPr lang="ru-RU" b="1" dirty="0" err="1"/>
              <a:t>Google</a:t>
            </a:r>
            <a:r>
              <a:rPr lang="ru-RU" b="1" dirty="0"/>
              <a:t> </a:t>
            </a:r>
            <a:r>
              <a:rPr lang="ru-RU" b="1" dirty="0" err="1" smtClean="0"/>
              <a:t>Meet</a:t>
            </a:r>
            <a:r>
              <a:rPr lang="ru-RU" b="1" dirty="0" smtClean="0"/>
              <a:t> и др.</a:t>
            </a:r>
            <a:r>
              <a:rPr lang="ru-RU" dirty="0" smtClean="0"/>
              <a:t>).</a:t>
            </a:r>
            <a:endParaRPr lang="ru-RU" dirty="0"/>
          </a:p>
        </p:txBody>
      </p:sp>
      <p:sp>
        <p:nvSpPr>
          <p:cNvPr id="5" name="Фигура, имеющая форму буквы L 4"/>
          <p:cNvSpPr/>
          <p:nvPr/>
        </p:nvSpPr>
        <p:spPr>
          <a:xfrm rot="18923053">
            <a:off x="566105" y="2057725"/>
            <a:ext cx="215538" cy="357354"/>
          </a:xfrm>
          <a:prstGeom prst="corner">
            <a:avLst>
              <a:gd name="adj1" fmla="val 28419"/>
              <a:gd name="adj2" fmla="val 21675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4238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33708"/>
            <a:ext cx="7715200" cy="857250"/>
          </a:xfrm>
        </p:spPr>
        <p:txBody>
          <a:bodyPr>
            <a:normAutofit/>
          </a:bodyPr>
          <a:lstStyle/>
          <a:p>
            <a:r>
              <a:rPr lang="ru-RU" sz="2200" b="1" dirty="0">
                <a:hlinkClick r:id="rId2"/>
              </a:rPr>
              <a:t>Письмо Министерства просвещения РФ от 19 марта 2020 г. № ГД-39/04 "О направлении методических рекомендаций</a:t>
            </a:r>
            <a:r>
              <a:rPr lang="ru-RU" sz="2200" b="1" dirty="0" smtClean="0">
                <a:hlinkClick r:id="rId2"/>
              </a:rPr>
              <a:t>"</a:t>
            </a:r>
            <a:endParaRPr lang="ru-RU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09" t="43626" r="16608" b="40148"/>
          <a:stretch/>
        </p:blipFill>
        <p:spPr bwMode="auto">
          <a:xfrm>
            <a:off x="827584" y="881395"/>
            <a:ext cx="6552728" cy="115212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55576" y="2139702"/>
            <a:ext cx="756083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solidFill>
                  <a:srgbClr val="333333"/>
                </a:solidFill>
                <a:latin typeface="Arial" panose="020B0604020202020204" pitchFamily="34" charset="0"/>
              </a:rPr>
              <a:t> </a:t>
            </a:r>
            <a:r>
              <a:rPr lang="ru-RU" b="1" dirty="0">
                <a:solidFill>
                  <a:srgbClr val="FF0000"/>
                </a:solidFill>
              </a:rPr>
              <a:t>Педагогическим работникам </a:t>
            </a:r>
            <a:r>
              <a:rPr lang="ru-RU" dirty="0"/>
              <a:t>образовательной организации при </a:t>
            </a:r>
            <a:endParaRPr lang="ru-RU" dirty="0" smtClean="0"/>
          </a:p>
          <a:p>
            <a:pPr algn="just"/>
            <a:r>
              <a:rPr lang="ru-RU" dirty="0" smtClean="0"/>
              <a:t>дополнительных </a:t>
            </a:r>
            <a:r>
              <a:rPr lang="ru-RU" dirty="0"/>
              <a:t>общеобразовательных программ с применением электронного обучения и дистанционных образовательных технологий:</a:t>
            </a:r>
          </a:p>
          <a:p>
            <a:pPr marL="285750" indent="-285750" algn="just">
              <a:buFont typeface="Courier New" panose="02070309020205020404" pitchFamily="49" charset="0"/>
              <a:buChar char="o"/>
            </a:pPr>
            <a:r>
              <a:rPr lang="ru-RU" dirty="0"/>
              <a:t>рекомендуется планировать свою педагогическую деятельность с учетом системы дистанционного обучения, создавать простейшие, нужные для обучающихся, ресурсы и задания;</a:t>
            </a:r>
          </a:p>
          <a:p>
            <a:pPr marL="285750" indent="-285750" algn="just">
              <a:buFont typeface="Courier New" panose="02070309020205020404" pitchFamily="49" charset="0"/>
              <a:buChar char="o"/>
            </a:pPr>
            <a:r>
              <a:rPr lang="ru-RU" dirty="0"/>
              <a:t>выражать свое отношение к работам обучающихся в виде текстовых или аудио рецензий, устных онлайн консультаций.</a:t>
            </a:r>
          </a:p>
        </p:txBody>
      </p:sp>
      <p:sp>
        <p:nvSpPr>
          <p:cNvPr id="5" name="Фигура, имеющая форму буквы L 4"/>
          <p:cNvSpPr/>
          <p:nvPr/>
        </p:nvSpPr>
        <p:spPr>
          <a:xfrm rot="18923053">
            <a:off x="566105" y="2057725"/>
            <a:ext cx="215538" cy="357354"/>
          </a:xfrm>
          <a:prstGeom prst="corner">
            <a:avLst>
              <a:gd name="adj1" fmla="val 28419"/>
              <a:gd name="adj2" fmla="val 21675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2516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33708"/>
            <a:ext cx="7715200" cy="857250"/>
          </a:xfrm>
        </p:spPr>
        <p:txBody>
          <a:bodyPr>
            <a:normAutofit/>
          </a:bodyPr>
          <a:lstStyle/>
          <a:p>
            <a:r>
              <a:rPr lang="ru-RU" sz="2200" b="1" dirty="0">
                <a:hlinkClick r:id="rId2"/>
              </a:rPr>
              <a:t>Письмо Министерства просвещения РФ от 19 марта 2020 г. № ГД-39/04 "О направлении методических рекомендаций</a:t>
            </a:r>
            <a:r>
              <a:rPr lang="ru-RU" sz="2200" b="1" dirty="0" smtClean="0">
                <a:hlinkClick r:id="rId2"/>
              </a:rPr>
              <a:t>"</a:t>
            </a:r>
            <a:endParaRPr lang="ru-RU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09" t="43626" r="16608" b="40148"/>
          <a:stretch/>
        </p:blipFill>
        <p:spPr bwMode="auto">
          <a:xfrm>
            <a:off x="827584" y="881395"/>
            <a:ext cx="6552728" cy="115212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55576" y="2139702"/>
            <a:ext cx="756083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solidFill>
                  <a:srgbClr val="333333"/>
                </a:solidFill>
                <a:latin typeface="Arial" panose="020B0604020202020204" pitchFamily="34" charset="0"/>
              </a:rPr>
              <a:t> </a:t>
            </a:r>
            <a:r>
              <a:rPr lang="ru-RU" dirty="0"/>
              <a:t>При реализации </a:t>
            </a:r>
            <a:r>
              <a:rPr lang="ru-RU" dirty="0" smtClean="0"/>
              <a:t>дополнительных </a:t>
            </a:r>
            <a:r>
              <a:rPr lang="ru-RU" dirty="0"/>
              <a:t>общеобразовательных программ с применением электронного обучения и дистанционных образовательных технологий руководителю либо иному уполномоченному должностному лицу образовательной организации рекомендуется взять на себя </a:t>
            </a:r>
            <a:r>
              <a:rPr lang="ru-RU" b="1" dirty="0">
                <a:solidFill>
                  <a:srgbClr val="FF0000"/>
                </a:solidFill>
              </a:rPr>
              <a:t>организацию ежедневного мониторинга </a:t>
            </a:r>
            <a:r>
              <a:rPr lang="ru-RU" dirty="0"/>
              <a:t>фактически присутствующих </a:t>
            </a:r>
            <a:r>
              <a:rPr lang="ru-RU" dirty="0" smtClean="0"/>
              <a:t>обучающихся </a:t>
            </a:r>
            <a:r>
              <a:rPr lang="ru-RU" dirty="0"/>
              <a:t>с применением электронного обучения, дистанционных образовательных технологий и тех, кто по болезни временно не участвует в образовательном процессе (заболевшие обучающиеся).</a:t>
            </a:r>
          </a:p>
        </p:txBody>
      </p:sp>
      <p:sp>
        <p:nvSpPr>
          <p:cNvPr id="5" name="Фигура, имеющая форму буквы L 4"/>
          <p:cNvSpPr/>
          <p:nvPr/>
        </p:nvSpPr>
        <p:spPr>
          <a:xfrm rot="18923053">
            <a:off x="566105" y="2057725"/>
            <a:ext cx="215538" cy="357354"/>
          </a:xfrm>
          <a:prstGeom prst="corner">
            <a:avLst>
              <a:gd name="adj1" fmla="val 28419"/>
              <a:gd name="adj2" fmla="val 21675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5064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/>
              <a:t>Документация </a:t>
            </a:r>
            <a:r>
              <a:rPr lang="ru-RU" sz="3600" b="1" dirty="0" smtClean="0"/>
              <a:t>онлайн-смены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1131590"/>
            <a:ext cx="8229600" cy="3394472"/>
          </a:xfrm>
        </p:spPr>
        <p:txBody>
          <a:bodyPr>
            <a:normAutofit fontScale="70000" lnSpcReduction="20000"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ru-RU" dirty="0"/>
              <a:t>Приказ ОО об организации онлайн-лагеря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dirty="0"/>
              <a:t>Приказ ОО об утверждении дополнительной общеразвивающей программы «</a:t>
            </a:r>
            <a:r>
              <a:rPr lang="ru-RU" i="1" dirty="0"/>
              <a:t>Онлайн-лагерь</a:t>
            </a:r>
            <a:r>
              <a:rPr lang="ru-RU" dirty="0"/>
              <a:t>»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dirty="0"/>
              <a:t>Приказ ОО о зачислении на обучение по дополнительной общеразвивающей программе </a:t>
            </a:r>
            <a:r>
              <a:rPr lang="ru-RU" i="1" dirty="0"/>
              <a:t>«Онлайн-лагерь»</a:t>
            </a:r>
            <a:endParaRPr lang="ru-RU" dirty="0"/>
          </a:p>
          <a:p>
            <a:pPr>
              <a:buFont typeface="Wingdings" panose="05000000000000000000" pitchFamily="2" charset="2"/>
              <a:buChar char="ü"/>
            </a:pPr>
            <a:r>
              <a:rPr lang="ru-RU" dirty="0"/>
              <a:t>Журнал учета проведения мероприятий онлайн-лагеря и посещения их обучающимися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dirty="0"/>
              <a:t>Расписание занятий </a:t>
            </a:r>
            <a:r>
              <a:rPr lang="ru-RU" dirty="0" smtClean="0"/>
              <a:t>онлайн-лагеря (на сайте)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dirty="0" smtClean="0"/>
              <a:t>Согласие родителей (законных представителей)</a:t>
            </a:r>
            <a:endParaRPr lang="ru-RU" dirty="0"/>
          </a:p>
          <a:p>
            <a:pPr>
              <a:buFont typeface="Wingdings" panose="05000000000000000000" pitchFamily="2" charset="2"/>
              <a:buChar char="ü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65408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205979"/>
            <a:ext cx="7931224" cy="857250"/>
          </a:xfrm>
        </p:spPr>
        <p:txBody>
          <a:bodyPr>
            <a:noAutofit/>
          </a:bodyPr>
          <a:lstStyle/>
          <a:p>
            <a:r>
              <a:rPr lang="ru-RU" sz="2800" b="1" dirty="0"/>
              <a:t>Активности, которые можно проводить во время онлайн лагеря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131590"/>
            <a:ext cx="8229600" cy="101155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b="1" dirty="0" err="1" smtClean="0"/>
              <a:t>Квизы</a:t>
            </a:r>
            <a:r>
              <a:rPr lang="ru-RU" sz="2000" dirty="0"/>
              <a:t>, настольные (например, «Крокодил») и интеллектуальные игры («Своя игра» или «Самый умный»), в которые можно играть онлайн через соответствующие приложения или сайты, форматы ТВ </a:t>
            </a:r>
            <a:r>
              <a:rPr lang="ru-RU" sz="2000" dirty="0" smtClean="0"/>
              <a:t>шоу</a:t>
            </a:r>
            <a:endParaRPr lang="ru-RU" sz="2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81" t="33050" r="23969" b="7821"/>
          <a:stretch/>
        </p:blipFill>
        <p:spPr bwMode="auto">
          <a:xfrm>
            <a:off x="467544" y="2211710"/>
            <a:ext cx="4260273" cy="2649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724175" y="3723878"/>
            <a:ext cx="440723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ru-RU" sz="2000" b="1" dirty="0">
                <a:hlinkClick r:id="rId3"/>
              </a:rPr>
              <a:t>Как провести детский лагерь онлайн?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3330483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267494"/>
            <a:ext cx="7355160" cy="713234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dirty="0" smtClean="0"/>
              <a:t>Онлайн-смены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200151"/>
            <a:ext cx="5698976" cy="3394472"/>
          </a:xfrm>
        </p:spPr>
        <p:txBody>
          <a:bodyPr>
            <a:normAutofit fontScale="62500" lnSpcReduction="20000"/>
          </a:bodyPr>
          <a:lstStyle/>
          <a:p>
            <a:r>
              <a:rPr lang="ru-RU" dirty="0" smtClean="0"/>
              <a:t>Разрабатываются в </a:t>
            </a:r>
            <a:r>
              <a:rPr lang="ru-RU" dirty="0"/>
              <a:t>целях упорядочения занятости детей в летний </a:t>
            </a:r>
            <a:r>
              <a:rPr lang="ru-RU" dirty="0" smtClean="0"/>
              <a:t>период</a:t>
            </a:r>
            <a:r>
              <a:rPr lang="ru-RU" dirty="0"/>
              <a:t> </a:t>
            </a:r>
            <a:r>
              <a:rPr lang="ru-RU" dirty="0" smtClean="0"/>
              <a:t>с </a:t>
            </a:r>
            <a:r>
              <a:rPr lang="ru-RU" dirty="0"/>
              <a:t>учетом </a:t>
            </a:r>
            <a:r>
              <a:rPr lang="ru-RU" b="1" dirty="0">
                <a:solidFill>
                  <a:srgbClr val="FF0000"/>
                </a:solidFill>
              </a:rPr>
              <a:t>потребностей и интересов обучающихся и их родителей (законных представителей</a:t>
            </a:r>
            <a:r>
              <a:rPr lang="ru-RU" dirty="0" smtClean="0"/>
              <a:t>).</a:t>
            </a:r>
          </a:p>
          <a:p>
            <a:r>
              <a:rPr lang="ru-RU" dirty="0"/>
              <a:t>В целях увеличения вовлеченности учащихся в образовательную деятельность в летний период рекомендуется организовывать </a:t>
            </a:r>
            <a:r>
              <a:rPr lang="ru-RU" b="1" dirty="0" smtClean="0"/>
              <a:t>онлайн-смены </a:t>
            </a:r>
            <a:r>
              <a:rPr lang="ru-RU" b="1" dirty="0"/>
              <a:t>на ознакомительном уровне</a:t>
            </a:r>
            <a:r>
              <a:rPr lang="ru-RU" dirty="0"/>
              <a:t>, путём пробного погружения в предметную сферу создать активную мотивирующую образовательную среду для формирования познавательного интереса </a:t>
            </a:r>
            <a:r>
              <a:rPr lang="ru-RU" dirty="0" smtClean="0"/>
              <a:t>учащихся.</a:t>
            </a:r>
            <a:endParaRPr lang="ru-RU" dirty="0"/>
          </a:p>
        </p:txBody>
      </p:sp>
      <p:pic>
        <p:nvPicPr>
          <p:cNvPr id="1026" name="Picture 2" descr="Лагерь &quot;Летняя ОНЛАЙН Школа Спецагентов IQ007&quot;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2770" y="1275606"/>
            <a:ext cx="2225908" cy="28837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9512" y="4454251"/>
            <a:ext cx="8856984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0000"/>
                </a:solidFill>
                <a:latin typeface="Open Sans"/>
              </a:rPr>
              <a:t>ПРИМЕР: дополнительная общеобразовательная общеразвивающая программа онлайн-лагеря </a:t>
            </a:r>
            <a:r>
              <a:rPr lang="ru-RU" sz="1600" b="1" dirty="0">
                <a:solidFill>
                  <a:srgbClr val="000000"/>
                </a:solidFill>
                <a:latin typeface="Open Sans"/>
              </a:rPr>
              <a:t>«Лаборатория </a:t>
            </a:r>
            <a:r>
              <a:rPr lang="ru-RU" sz="1600" b="1" dirty="0" smtClean="0">
                <a:solidFill>
                  <a:srgbClr val="000000"/>
                </a:solidFill>
                <a:latin typeface="Open Sans"/>
              </a:rPr>
              <a:t>«Властелины </a:t>
            </a:r>
            <a:r>
              <a:rPr lang="ru-RU" sz="1600" b="1" dirty="0">
                <a:solidFill>
                  <a:srgbClr val="000000"/>
                </a:solidFill>
                <a:latin typeface="Open Sans"/>
              </a:rPr>
              <a:t>наук»»</a:t>
            </a:r>
            <a:endParaRPr lang="ru-RU" sz="1600" b="1" u="none" strike="noStrike" dirty="0">
              <a:solidFill>
                <a:srgbClr val="000000"/>
              </a:solidFill>
              <a:effectLst/>
              <a:latin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3445867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205979"/>
            <a:ext cx="7931224" cy="857250"/>
          </a:xfrm>
        </p:spPr>
        <p:txBody>
          <a:bodyPr>
            <a:noAutofit/>
          </a:bodyPr>
          <a:lstStyle/>
          <a:p>
            <a:r>
              <a:rPr lang="ru-RU" sz="2800" b="1" dirty="0"/>
              <a:t>Активности, которые можно проводить во время онлайн лагеря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131590"/>
            <a:ext cx="8229600" cy="1011559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sz="2000" b="1" dirty="0"/>
              <a:t>Приложения или сайты для онлайн </a:t>
            </a:r>
            <a:r>
              <a:rPr lang="ru-RU" sz="2000" b="1" dirty="0" smtClean="0"/>
              <a:t>работы:</a:t>
            </a:r>
          </a:p>
          <a:p>
            <a:pPr marL="0" indent="0">
              <a:buNone/>
            </a:pPr>
            <a:r>
              <a:rPr lang="ru-RU" sz="2000" dirty="0" err="1"/>
              <a:t>Just</a:t>
            </a:r>
            <a:r>
              <a:rPr lang="ru-RU" sz="2000" dirty="0"/>
              <a:t> </a:t>
            </a:r>
            <a:r>
              <a:rPr lang="ru-RU" sz="2000" dirty="0" err="1"/>
              <a:t>Dance</a:t>
            </a:r>
            <a:r>
              <a:rPr lang="ru-RU" sz="2000" dirty="0"/>
              <a:t> – сайт для танцев вместе с участниками. Вначале рекомендуем ставить более легкие танцы, а потом более сложные. Можно даже танцевать с родителями. Также может танцевать вожатый, а остальные за ним повторяю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852707" y="2862322"/>
            <a:ext cx="440723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ru-RU" sz="2000" b="1" dirty="0">
                <a:hlinkClick r:id="rId2"/>
              </a:rPr>
              <a:t>Как провести детский лагерь онлайн?</a:t>
            </a:r>
            <a:endParaRPr lang="ru-RU" sz="2000" b="1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88" t="14885" r="17366" b="30144"/>
          <a:stretch/>
        </p:blipFill>
        <p:spPr bwMode="auto">
          <a:xfrm>
            <a:off x="179512" y="2146797"/>
            <a:ext cx="4645470" cy="2231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7215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-164554"/>
            <a:ext cx="8229600" cy="720079"/>
          </a:xfrm>
        </p:spPr>
        <p:txBody>
          <a:bodyPr>
            <a:noAutofit/>
          </a:bodyPr>
          <a:lstStyle/>
          <a:p>
            <a:r>
              <a:rPr lang="ru-RU" sz="2800" b="1" dirty="0"/>
              <a:t/>
            </a:r>
            <a:br>
              <a:rPr lang="ru-RU" sz="2800" b="1" dirty="0"/>
            </a:br>
            <a:r>
              <a:rPr lang="ru-RU" sz="2800" b="1" dirty="0"/>
              <a:t>Содержание онлайн-смен</a:t>
            </a:r>
            <a:endParaRPr lang="ru-RU" sz="2800" dirty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467544" y="4075418"/>
            <a:ext cx="8280920" cy="48104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b="1" dirty="0"/>
              <a:t>Письмо МО Оренбургской области</a:t>
            </a:r>
            <a:br>
              <a:rPr lang="ru-RU" sz="1600" b="1" dirty="0"/>
            </a:br>
            <a:r>
              <a:rPr lang="ru-RU" sz="1600" b="1" dirty="0"/>
              <a:t> №01-23/3093 от 26.05.2020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043608" y="1563638"/>
            <a:ext cx="1440160" cy="21602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Фигура, имеющая форму буквы L 7"/>
          <p:cNvSpPr/>
          <p:nvPr/>
        </p:nvSpPr>
        <p:spPr>
          <a:xfrm rot="18923053">
            <a:off x="254750" y="867760"/>
            <a:ext cx="215538" cy="357354"/>
          </a:xfrm>
          <a:prstGeom prst="corner">
            <a:avLst>
              <a:gd name="adj1" fmla="val 28419"/>
              <a:gd name="adj2" fmla="val 21675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31640" y="915566"/>
            <a:ext cx="6789440" cy="2602383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dirty="0">
                <a:hlinkClick r:id="rId2"/>
              </a:rPr>
              <a:t>Письмо Минпросвещения РФ от 07.05.2020 г. № ВБ-976_04 О реализации курсов внеурочной деятельности, программ воспитания и социализации, дополнительных общеразвивающих программ с использованием дистанционных технологий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31278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23478"/>
            <a:ext cx="8229600" cy="864095"/>
          </a:xfrm>
        </p:spPr>
        <p:txBody>
          <a:bodyPr>
            <a:noAutofit/>
          </a:bodyPr>
          <a:lstStyle/>
          <a:p>
            <a:r>
              <a:rPr lang="ru-RU" sz="1600" b="1" dirty="0"/>
              <a:t/>
            </a:r>
            <a:br>
              <a:rPr lang="ru-RU" sz="1600" b="1" dirty="0"/>
            </a:br>
            <a:r>
              <a:rPr lang="ru-RU" sz="1600" dirty="0">
                <a:hlinkClick r:id="rId2"/>
              </a:rPr>
              <a:t>Письмо </a:t>
            </a:r>
            <a:r>
              <a:rPr lang="ru-RU" sz="1600" dirty="0" err="1">
                <a:hlinkClick r:id="rId2"/>
              </a:rPr>
              <a:t>Минпросвещения</a:t>
            </a:r>
            <a:r>
              <a:rPr lang="ru-RU" sz="1600" dirty="0">
                <a:hlinkClick r:id="rId2"/>
              </a:rPr>
              <a:t> РФ от 07.05.2020 г. № ВБ-976_04 О реализации курсов внеурочной деятельности, программ воспитания и социализации, дополнительных общеразвивающих программ с </a:t>
            </a:r>
            <a:r>
              <a:rPr lang="ru-RU" sz="1600" dirty="0" smtClean="0">
                <a:hlinkClick r:id="rId2"/>
              </a:rPr>
              <a:t>использованием </a:t>
            </a:r>
            <a:r>
              <a:rPr lang="ru-RU" sz="1600" dirty="0">
                <a:hlinkClick r:id="rId2"/>
              </a:rPr>
              <a:t>дистанционных технологий</a:t>
            </a:r>
            <a:endParaRPr lang="ru-RU" sz="1600" dirty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323528" y="4290961"/>
            <a:ext cx="8280920" cy="48104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b="1" dirty="0"/>
              <a:t>Письмо МО Оренбургской области</a:t>
            </a:r>
            <a:br>
              <a:rPr lang="ru-RU" sz="1600" b="1" dirty="0"/>
            </a:br>
            <a:r>
              <a:rPr lang="ru-RU" sz="1600" b="1" dirty="0"/>
              <a:t> №01-23/3093 от 26.05.2020</a:t>
            </a:r>
          </a:p>
        </p:txBody>
      </p:sp>
      <p:sp>
        <p:nvSpPr>
          <p:cNvPr id="4" name="Прямоугольник 3"/>
          <p:cNvSpPr/>
          <p:nvPr/>
        </p:nvSpPr>
        <p:spPr>
          <a:xfrm flipV="1">
            <a:off x="805198" y="1712304"/>
            <a:ext cx="6143066" cy="50405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1203598"/>
            <a:ext cx="7748590" cy="2592288"/>
          </a:xfrm>
        </p:spPr>
        <p:txBody>
          <a:bodyPr>
            <a:noAutofit/>
          </a:bodyPr>
          <a:lstStyle/>
          <a:p>
            <a:r>
              <a:rPr lang="ru-RU" sz="2400" dirty="0" smtClean="0"/>
              <a:t>Дополнительные </a:t>
            </a:r>
            <a:r>
              <a:rPr lang="ru-RU" sz="2400" dirty="0"/>
              <a:t>общеобразовательные программы </a:t>
            </a:r>
            <a:r>
              <a:rPr lang="ru-RU" sz="2400" dirty="0" smtClean="0"/>
              <a:t>разрабатываются </a:t>
            </a:r>
            <a:r>
              <a:rPr lang="ru-RU" sz="2400" dirty="0"/>
              <a:t>и реализуются образовательными организациями с учетом потребностей и интересов обучающихся и их родителей (законных представителей), в том числе с </a:t>
            </a:r>
            <a:r>
              <a:rPr lang="ru-RU" sz="2400" b="1" dirty="0">
                <a:solidFill>
                  <a:srgbClr val="FF0000"/>
                </a:solidFill>
              </a:rPr>
              <a:t>привлечением ресурсов других организаций и применением сетевой формы реализации </a:t>
            </a:r>
            <a:r>
              <a:rPr lang="ru-RU" sz="2400" dirty="0"/>
              <a:t>указанных программ и курсов.</a:t>
            </a:r>
          </a:p>
        </p:txBody>
      </p:sp>
    </p:spTree>
    <p:extLst>
      <p:ext uri="{BB962C8B-B14F-4D97-AF65-F5344CB8AC3E}">
        <p14:creationId xmlns:p14="http://schemas.microsoft.com/office/powerpoint/2010/main" val="2596446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-164554"/>
            <a:ext cx="8229600" cy="720079"/>
          </a:xfrm>
        </p:spPr>
        <p:txBody>
          <a:bodyPr>
            <a:noAutofit/>
          </a:bodyPr>
          <a:lstStyle/>
          <a:p>
            <a:r>
              <a:rPr lang="ru-RU" sz="2800" b="1" dirty="0"/>
              <a:t/>
            </a:r>
            <a:br>
              <a:rPr lang="ru-RU" sz="2800" b="1" dirty="0"/>
            </a:br>
            <a:r>
              <a:rPr lang="ru-RU" sz="2800" b="1" dirty="0"/>
              <a:t>Содержание онлайн-смен</a:t>
            </a:r>
            <a:endParaRPr lang="ru-RU" sz="2800" dirty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467544" y="4075418"/>
            <a:ext cx="8280920" cy="48104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b="1" dirty="0"/>
              <a:t>Письмо МО Оренбургской области</a:t>
            </a:r>
            <a:br>
              <a:rPr lang="ru-RU" sz="1600" b="1" dirty="0"/>
            </a:br>
            <a:r>
              <a:rPr lang="ru-RU" sz="1600" b="1" dirty="0"/>
              <a:t> №01-23/3093 от 26.05.2020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043608" y="1563638"/>
            <a:ext cx="1440160" cy="21602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Фигура, имеющая форму буквы L 7"/>
          <p:cNvSpPr/>
          <p:nvPr/>
        </p:nvSpPr>
        <p:spPr>
          <a:xfrm rot="18923053">
            <a:off x="5170493" y="799203"/>
            <a:ext cx="215538" cy="357354"/>
          </a:xfrm>
          <a:prstGeom prst="corner">
            <a:avLst>
              <a:gd name="adj1" fmla="val 28419"/>
              <a:gd name="adj2" fmla="val 21675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9918" t="12741" r="20440" b="6676"/>
          <a:stretch/>
        </p:blipFill>
        <p:spPr>
          <a:xfrm>
            <a:off x="683568" y="756227"/>
            <a:ext cx="4176464" cy="3174113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5497521" y="819474"/>
            <a:ext cx="28021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hlinkClick r:id="rId3"/>
              </a:rPr>
              <a:t>https://resh.edu.ru/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2005826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-164554"/>
            <a:ext cx="8229600" cy="720079"/>
          </a:xfrm>
        </p:spPr>
        <p:txBody>
          <a:bodyPr>
            <a:noAutofit/>
          </a:bodyPr>
          <a:lstStyle/>
          <a:p>
            <a:r>
              <a:rPr lang="ru-RU" sz="2800" b="1" dirty="0"/>
              <a:t/>
            </a:r>
            <a:br>
              <a:rPr lang="ru-RU" sz="2800" b="1" dirty="0"/>
            </a:br>
            <a:r>
              <a:rPr lang="ru-RU" sz="2800" b="1" dirty="0"/>
              <a:t>Содержание онлайн-смен</a:t>
            </a:r>
            <a:endParaRPr lang="ru-RU" sz="2800" dirty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467544" y="4075418"/>
            <a:ext cx="8280920" cy="48104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b="1" dirty="0"/>
              <a:t>Письмо МО Оренбургской области</a:t>
            </a:r>
            <a:br>
              <a:rPr lang="ru-RU" sz="1600" b="1" dirty="0"/>
            </a:br>
            <a:r>
              <a:rPr lang="ru-RU" sz="1600" b="1" dirty="0"/>
              <a:t> №01-23/3093 от 26.05.2020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043608" y="1563638"/>
            <a:ext cx="1440160" cy="21602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Фигура, имеющая форму буквы L 7"/>
          <p:cNvSpPr/>
          <p:nvPr/>
        </p:nvSpPr>
        <p:spPr>
          <a:xfrm rot="18923053">
            <a:off x="5003294" y="799202"/>
            <a:ext cx="215538" cy="357354"/>
          </a:xfrm>
          <a:prstGeom prst="corner">
            <a:avLst>
              <a:gd name="adj1" fmla="val 28419"/>
              <a:gd name="adj2" fmla="val 21675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5278262" y="819474"/>
            <a:ext cx="361945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hlinkClick r:id="rId2"/>
              </a:rPr>
              <a:t>https://edu.gov.ru/distance</a:t>
            </a:r>
            <a:endParaRPr lang="ru-RU" sz="2400" b="1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91" t="20665" r="10067" b="15285"/>
          <a:stretch/>
        </p:blipFill>
        <p:spPr bwMode="auto">
          <a:xfrm>
            <a:off x="827584" y="1299104"/>
            <a:ext cx="5760640" cy="2553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4218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-164554"/>
            <a:ext cx="8229600" cy="720079"/>
          </a:xfrm>
        </p:spPr>
        <p:txBody>
          <a:bodyPr>
            <a:noAutofit/>
          </a:bodyPr>
          <a:lstStyle/>
          <a:p>
            <a:r>
              <a:rPr lang="ru-RU" sz="2800" b="1" dirty="0"/>
              <a:t/>
            </a:r>
            <a:br>
              <a:rPr lang="ru-RU" sz="2800" b="1" dirty="0"/>
            </a:br>
            <a:r>
              <a:rPr lang="ru-RU" sz="2800" b="1" dirty="0"/>
              <a:t>Содержание онлайн-смен</a:t>
            </a:r>
            <a:endParaRPr lang="ru-RU" sz="28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043608" y="1563638"/>
            <a:ext cx="1440160" cy="21602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Фигура, имеющая форму буквы L 7"/>
          <p:cNvSpPr/>
          <p:nvPr/>
        </p:nvSpPr>
        <p:spPr>
          <a:xfrm rot="18923053">
            <a:off x="5098486" y="724769"/>
            <a:ext cx="215538" cy="357354"/>
          </a:xfrm>
          <a:prstGeom prst="corner">
            <a:avLst>
              <a:gd name="adj1" fmla="val 28419"/>
              <a:gd name="adj2" fmla="val 21675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5424447" y="714130"/>
            <a:ext cx="255178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0070C0"/>
                </a:solidFill>
              </a:rPr>
              <a:t>vk.com/</a:t>
            </a:r>
            <a:r>
              <a:rPr lang="ru-RU" sz="2400" b="1" dirty="0" err="1" smtClean="0">
                <a:solidFill>
                  <a:srgbClr val="0070C0"/>
                </a:solidFill>
              </a:rPr>
              <a:t>letodobra</a:t>
            </a:r>
            <a:r>
              <a:rPr lang="ru-RU" sz="2400" b="1" dirty="0" smtClean="0">
                <a:solidFill>
                  <a:srgbClr val="0070C0"/>
                </a:solidFill>
              </a:rPr>
              <a:t> </a:t>
            </a:r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b="1" dirty="0"/>
              <a:t>Всероссийский конкурс </a:t>
            </a:r>
            <a:r>
              <a:rPr lang="ru-RU" sz="2400" b="1" dirty="0">
                <a:hlinkClick r:id="rId2"/>
              </a:rPr>
              <a:t>«Добро не уходит на каникулы</a:t>
            </a:r>
            <a:r>
              <a:rPr lang="ru-RU" sz="2400" b="1" dirty="0" smtClean="0">
                <a:hlinkClick r:id="rId2"/>
              </a:rPr>
              <a:t>»</a:t>
            </a:r>
            <a:endParaRPr lang="ru-RU" sz="2400" b="1" dirty="0" smtClean="0"/>
          </a:p>
          <a:p>
            <a:r>
              <a:rPr lang="ru-RU" sz="2400" dirty="0"/>
              <a:t>Прием заявок на участие в Конкурсе осуществляется в период с 11 мая по 11 июня 2020 года в официальной группе Конкурса в социальной сети «</a:t>
            </a:r>
            <a:r>
              <a:rPr lang="ru-RU" sz="2400" dirty="0" err="1"/>
              <a:t>Вконтакте</a:t>
            </a:r>
            <a:r>
              <a:rPr lang="ru-RU" sz="2400" dirty="0" smtClean="0"/>
              <a:t>»</a:t>
            </a:r>
            <a:endParaRPr lang="ru-RU" sz="24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15" t="12155" r="12428" b="9346"/>
          <a:stretch/>
        </p:blipFill>
        <p:spPr bwMode="auto">
          <a:xfrm>
            <a:off x="4283968" y="2859781"/>
            <a:ext cx="3864350" cy="2248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4665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-164554"/>
            <a:ext cx="8229600" cy="720079"/>
          </a:xfrm>
        </p:spPr>
        <p:txBody>
          <a:bodyPr>
            <a:noAutofit/>
          </a:bodyPr>
          <a:lstStyle/>
          <a:p>
            <a:r>
              <a:rPr lang="ru-RU" sz="2800" b="1" dirty="0"/>
              <a:t/>
            </a:r>
            <a:br>
              <a:rPr lang="ru-RU" sz="2800" b="1" dirty="0"/>
            </a:br>
            <a:r>
              <a:rPr lang="ru-RU" sz="2800" b="1" dirty="0"/>
              <a:t>Содержание онлайн-смен</a:t>
            </a:r>
            <a:endParaRPr lang="ru-RU" sz="28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043608" y="1563638"/>
            <a:ext cx="1440160" cy="21602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Фигура, имеющая форму буквы L 7"/>
          <p:cNvSpPr/>
          <p:nvPr/>
        </p:nvSpPr>
        <p:spPr>
          <a:xfrm rot="18923053">
            <a:off x="5098486" y="724769"/>
            <a:ext cx="215538" cy="357354"/>
          </a:xfrm>
          <a:prstGeom prst="corner">
            <a:avLst>
              <a:gd name="adj1" fmla="val 28419"/>
              <a:gd name="adj2" fmla="val 21675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5424447" y="714130"/>
            <a:ext cx="229280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hlinkClick r:id="rId2"/>
              </a:rPr>
              <a:t>www.prav-pit.ru</a:t>
            </a:r>
            <a:r>
              <a:rPr lang="ru-RU" sz="2400" dirty="0" smtClean="0"/>
              <a:t> </a:t>
            </a:r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169927"/>
            <a:ext cx="8229600" cy="259624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b="1" dirty="0"/>
              <a:t>Летний кулинарный лагерь </a:t>
            </a:r>
            <a:endParaRPr lang="ru-RU" sz="2400" b="1" dirty="0" smtClean="0"/>
          </a:p>
          <a:p>
            <a:r>
              <a:rPr lang="ru-RU" sz="2400" dirty="0" smtClean="0"/>
              <a:t>Национальная </a:t>
            </a:r>
            <a:r>
              <a:rPr lang="ru-RU" sz="2400" dirty="0"/>
              <a:t>Ассоциация Кулинаров России при поддержке компании Нестле разработала специальную дистанционную программу воспитания и социализации детей школьного возраста 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39" t="14979" r="29193" b="37699"/>
          <a:stretch/>
        </p:blipFill>
        <p:spPr bwMode="auto">
          <a:xfrm>
            <a:off x="4434336" y="2834050"/>
            <a:ext cx="4259235" cy="230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4294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-164554"/>
            <a:ext cx="8229600" cy="720079"/>
          </a:xfrm>
        </p:spPr>
        <p:txBody>
          <a:bodyPr>
            <a:noAutofit/>
          </a:bodyPr>
          <a:lstStyle/>
          <a:p>
            <a:r>
              <a:rPr lang="ru-RU" sz="2800" b="1" dirty="0"/>
              <a:t/>
            </a:r>
            <a:br>
              <a:rPr lang="ru-RU" sz="2800" b="1" dirty="0"/>
            </a:br>
            <a:r>
              <a:rPr lang="ru-RU" sz="2800" b="1" dirty="0"/>
              <a:t>Содержание онлайн-смен</a:t>
            </a:r>
            <a:endParaRPr lang="ru-RU" sz="28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043608" y="1563638"/>
            <a:ext cx="1440160" cy="21602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Фигура, имеющая форму буквы L 7"/>
          <p:cNvSpPr/>
          <p:nvPr/>
        </p:nvSpPr>
        <p:spPr>
          <a:xfrm rot="18923053">
            <a:off x="3950133" y="684049"/>
            <a:ext cx="215538" cy="357354"/>
          </a:xfrm>
          <a:prstGeom prst="corner">
            <a:avLst>
              <a:gd name="adj1" fmla="val 28419"/>
              <a:gd name="adj2" fmla="val 21675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4293249" y="642125"/>
            <a:ext cx="46199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hlinkClick r:id="rId2"/>
              </a:rPr>
              <a:t>http://</a:t>
            </a:r>
            <a:r>
              <a:rPr lang="ru-RU" sz="2400" dirty="0" smtClean="0">
                <a:hlinkClick r:id="rId2"/>
              </a:rPr>
              <a:t>konkurs2020.rgotomsk.com</a:t>
            </a:r>
            <a:r>
              <a:rPr lang="ru-RU" sz="2400" dirty="0" smtClean="0"/>
              <a:t>  </a:t>
            </a:r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169927"/>
            <a:ext cx="8229600" cy="259624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2400" b="1" dirty="0"/>
              <a:t>Всероссийский конкурс исследовательских работ учащихся «Познаем Россию и мир с Русским географическим обществом</a:t>
            </a:r>
            <a:r>
              <a:rPr lang="ru-RU" sz="2400" b="1" dirty="0" smtClean="0"/>
              <a:t>»</a:t>
            </a:r>
          </a:p>
          <a:p>
            <a:pPr algn="just"/>
            <a:r>
              <a:rPr lang="ru-RU" sz="2400" dirty="0"/>
              <a:t>Русское географическое общество совместно с Федеральным центром детско-юношеского туризма и краеведения при поддержке Фонда президентских грантов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25" t="33207" r="18854" b="15297"/>
          <a:stretch/>
        </p:blipFill>
        <p:spPr bwMode="auto">
          <a:xfrm>
            <a:off x="2008087" y="3291830"/>
            <a:ext cx="4099630" cy="1717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3719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-164554"/>
            <a:ext cx="8229600" cy="720079"/>
          </a:xfrm>
        </p:spPr>
        <p:txBody>
          <a:bodyPr>
            <a:noAutofit/>
          </a:bodyPr>
          <a:lstStyle/>
          <a:p>
            <a:r>
              <a:rPr lang="ru-RU" sz="2800" b="1" dirty="0"/>
              <a:t/>
            </a:r>
            <a:br>
              <a:rPr lang="ru-RU" sz="2800" b="1" dirty="0"/>
            </a:br>
            <a:r>
              <a:rPr lang="ru-RU" sz="2800" b="1" dirty="0"/>
              <a:t>Содержание онлайн-смен</a:t>
            </a:r>
            <a:endParaRPr lang="ru-RU" sz="28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043608" y="1563638"/>
            <a:ext cx="1440160" cy="21602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Фигура, имеющая форму буквы L 7"/>
          <p:cNvSpPr/>
          <p:nvPr/>
        </p:nvSpPr>
        <p:spPr>
          <a:xfrm rot="18923053">
            <a:off x="3950133" y="684049"/>
            <a:ext cx="215538" cy="357354"/>
          </a:xfrm>
          <a:prstGeom prst="corner">
            <a:avLst>
              <a:gd name="adj1" fmla="val 28419"/>
              <a:gd name="adj2" fmla="val 21675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4293249" y="642125"/>
            <a:ext cx="31933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hlinkClick r:id="rId2"/>
              </a:rPr>
              <a:t>http://ynpress-artek.ru/</a:t>
            </a:r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169927"/>
            <a:ext cx="8229600" cy="259624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b="1" dirty="0"/>
              <a:t>Всероссийский конкурс «Взгляд в </a:t>
            </a:r>
            <a:r>
              <a:rPr lang="ru-RU" sz="2400" b="1" dirty="0" err="1"/>
              <a:t>медиабудущее</a:t>
            </a:r>
            <a:r>
              <a:rPr lang="ru-RU" sz="2400" b="1" dirty="0" smtClean="0"/>
              <a:t>»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16565" t="7917" r="16637" b="12915"/>
          <a:stretch/>
        </p:blipFill>
        <p:spPr>
          <a:xfrm>
            <a:off x="2987824" y="1680008"/>
            <a:ext cx="5102224" cy="3401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020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-164554"/>
            <a:ext cx="8229600" cy="720079"/>
          </a:xfrm>
        </p:spPr>
        <p:txBody>
          <a:bodyPr>
            <a:noAutofit/>
          </a:bodyPr>
          <a:lstStyle/>
          <a:p>
            <a:r>
              <a:rPr lang="ru-RU" sz="2800" b="1" dirty="0"/>
              <a:t/>
            </a:r>
            <a:br>
              <a:rPr lang="ru-RU" sz="2800" b="1" dirty="0"/>
            </a:br>
            <a:r>
              <a:rPr lang="ru-RU" sz="2800" b="1" dirty="0"/>
              <a:t>Содержание онлайн-смен</a:t>
            </a:r>
            <a:endParaRPr lang="ru-RU" sz="28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043608" y="1563638"/>
            <a:ext cx="1440160" cy="21602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Фигура, имеющая форму буквы L 7"/>
          <p:cNvSpPr/>
          <p:nvPr/>
        </p:nvSpPr>
        <p:spPr>
          <a:xfrm rot="18923053">
            <a:off x="3950133" y="684049"/>
            <a:ext cx="215538" cy="357354"/>
          </a:xfrm>
          <a:prstGeom prst="corner">
            <a:avLst>
              <a:gd name="adj1" fmla="val 28419"/>
              <a:gd name="adj2" fmla="val 21675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4293249" y="642125"/>
            <a:ext cx="21640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hlinkClick r:id="rId2"/>
              </a:rPr>
              <a:t>http://</a:t>
            </a:r>
            <a:r>
              <a:rPr lang="ru-RU" sz="2400" dirty="0" smtClean="0">
                <a:hlinkClick r:id="rId2"/>
              </a:rPr>
              <a:t>вдпо.рф</a:t>
            </a:r>
            <a:r>
              <a:rPr lang="ru-RU" sz="2400" dirty="0" smtClean="0"/>
              <a:t> </a:t>
            </a:r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103790"/>
            <a:ext cx="8229600" cy="259624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/>
              <a:t>МЧС России </a:t>
            </a:r>
            <a:r>
              <a:rPr lang="ru-RU" sz="2400" dirty="0" smtClean="0"/>
              <a:t>разработало </a:t>
            </a:r>
            <a:r>
              <a:rPr lang="ru-RU" sz="2400" dirty="0"/>
              <a:t>методические материалы виртуального интерактивного обучающего комплекса «Пожарно-техническая выставка»</a:t>
            </a:r>
            <a:endParaRPr lang="ru-RU" sz="2400" b="1" dirty="0" smtClean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l="15657" t="7771" r="19478" b="14688"/>
          <a:stretch/>
        </p:blipFill>
        <p:spPr>
          <a:xfrm>
            <a:off x="3779912" y="2295879"/>
            <a:ext cx="4176464" cy="280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380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123478"/>
            <a:ext cx="7787208" cy="936104"/>
          </a:xfrm>
        </p:spPr>
        <p:txBody>
          <a:bodyPr>
            <a:noAutofit/>
          </a:bodyPr>
          <a:lstStyle/>
          <a:p>
            <a:r>
              <a:rPr lang="ru-RU" sz="2000" b="1" dirty="0"/>
              <a:t>Информация о требованиях к реализации дополнительных общеобразовательных программ с применением электронного обучения и дистанционных образовательных технологий</a:t>
            </a:r>
            <a:endParaRPr lang="ru-RU" sz="2000" b="1" dirty="0" smtClean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131590"/>
            <a:ext cx="8064896" cy="4183113"/>
          </a:xfrm>
        </p:spPr>
        <p:txBody>
          <a:bodyPr>
            <a:noAutofit/>
          </a:bodyPr>
          <a:lstStyle/>
          <a:p>
            <a:r>
              <a:rPr lang="ru-RU" sz="1600" dirty="0" smtClean="0"/>
              <a:t>ФЗ от 29 декабря 2012 г. </a:t>
            </a:r>
            <a:r>
              <a:rPr lang="ru-RU" sz="1600" b="1" dirty="0" smtClean="0"/>
              <a:t>N 273-ФЗ «Об образовании в РФ» </a:t>
            </a:r>
            <a:r>
              <a:rPr lang="ru-RU" sz="1600" dirty="0" smtClean="0"/>
              <a:t>(</a:t>
            </a:r>
            <a:r>
              <a:rPr lang="ru-RU" sz="1600" b="1" dirty="0" smtClean="0"/>
              <a:t>Статья 16. «</a:t>
            </a:r>
            <a:r>
              <a:rPr lang="ru-RU" sz="1600" dirty="0" smtClean="0"/>
              <a:t>Реализация образовательных программ с применением электронного обучения и дистанционных образовательных технологий»)</a:t>
            </a:r>
          </a:p>
          <a:p>
            <a:r>
              <a:rPr lang="ru-RU" sz="1600" b="1" dirty="0" smtClean="0"/>
              <a:t>Приказ </a:t>
            </a:r>
            <a:r>
              <a:rPr lang="ru-RU" sz="1600" b="1" dirty="0"/>
              <a:t>Министерства образования и науки РФ от 23 августа 2017 г. N 816 </a:t>
            </a:r>
            <a:r>
              <a:rPr lang="ru-RU" sz="1600" dirty="0"/>
              <a:t>"Об утверждении Порядка применения организациями, осуществляющими образовательную деятельность, электронного обучения, дистанционных образовательных технологий при реализации образовательных программ"</a:t>
            </a:r>
          </a:p>
          <a:p>
            <a:r>
              <a:rPr lang="ru-RU" sz="1600" b="1" u="sng" dirty="0">
                <a:hlinkClick r:id="rId3"/>
              </a:rPr>
              <a:t>Приказ Министерства просвещения Российской Федерации от 17.03.2020 № 103 "Об утверждении временного порядка сопровождения реализации образовательных программ начального общего, основного общего, среднего общего образования, образовательных программ среднего профессионального образования и дополнительных общеобразовательных программ с применением электронного обучения и дистанционных образовательных технологий"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1229812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-164554"/>
            <a:ext cx="8229600" cy="720079"/>
          </a:xfrm>
        </p:spPr>
        <p:txBody>
          <a:bodyPr>
            <a:noAutofit/>
          </a:bodyPr>
          <a:lstStyle/>
          <a:p>
            <a:r>
              <a:rPr lang="ru-RU" sz="2800" b="1" dirty="0"/>
              <a:t/>
            </a:r>
            <a:br>
              <a:rPr lang="ru-RU" sz="2800" b="1" dirty="0"/>
            </a:br>
            <a:r>
              <a:rPr lang="ru-RU" sz="2800" b="1" dirty="0"/>
              <a:t>Содержание онлайн-смен</a:t>
            </a:r>
            <a:endParaRPr lang="ru-RU" sz="28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043608" y="1563638"/>
            <a:ext cx="1440160" cy="21602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Фигура, имеющая форму буквы L 7"/>
          <p:cNvSpPr/>
          <p:nvPr/>
        </p:nvSpPr>
        <p:spPr>
          <a:xfrm rot="18923053">
            <a:off x="3950133" y="684049"/>
            <a:ext cx="215538" cy="357354"/>
          </a:xfrm>
          <a:prstGeom prst="corner">
            <a:avLst>
              <a:gd name="adj1" fmla="val 28419"/>
              <a:gd name="adj2" fmla="val 21675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4293249" y="642125"/>
            <a:ext cx="331969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hlinkClick r:id="rId2"/>
              </a:rPr>
              <a:t>https://doit-together.ru</a:t>
            </a:r>
            <a:r>
              <a:rPr lang="ru-RU" sz="2400" dirty="0" smtClean="0">
                <a:hlinkClick r:id="rId2"/>
              </a:rPr>
              <a:t>/</a:t>
            </a:r>
            <a:r>
              <a:rPr lang="ru-RU" sz="2400" dirty="0" smtClean="0"/>
              <a:t> </a:t>
            </a:r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169927"/>
            <a:ext cx="8229600" cy="259624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b="1" dirty="0"/>
              <a:t>Всероссийской акции «Здоровый образ жизни – путь к успеху</a:t>
            </a:r>
            <a:r>
              <a:rPr lang="ru-RU" sz="2400" b="1" dirty="0" smtClean="0"/>
              <a:t>»</a:t>
            </a:r>
          </a:p>
          <a:p>
            <a:r>
              <a:rPr lang="ru-RU" sz="2400" dirty="0"/>
              <a:t>Размещение отчетов в </a:t>
            </a:r>
            <a:r>
              <a:rPr lang="ru-RU" sz="2400" dirty="0" smtClean="0"/>
              <a:t>личных </a:t>
            </a:r>
            <a:r>
              <a:rPr lang="ru-RU" sz="2400" dirty="0"/>
              <a:t>кабинетах будет доступно до 30 июня 2020 года включительно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0" t="17594" r="33626" b="21383"/>
          <a:stretch/>
        </p:blipFill>
        <p:spPr bwMode="auto">
          <a:xfrm>
            <a:off x="3906752" y="2787773"/>
            <a:ext cx="4104456" cy="2314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8786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-164554"/>
            <a:ext cx="8229600" cy="720079"/>
          </a:xfrm>
        </p:spPr>
        <p:txBody>
          <a:bodyPr>
            <a:noAutofit/>
          </a:bodyPr>
          <a:lstStyle/>
          <a:p>
            <a:r>
              <a:rPr lang="ru-RU" sz="2800" b="1" dirty="0"/>
              <a:t/>
            </a:r>
            <a:br>
              <a:rPr lang="ru-RU" sz="2800" b="1" dirty="0"/>
            </a:br>
            <a:r>
              <a:rPr lang="ru-RU" sz="2800" b="1" dirty="0"/>
              <a:t>Содержание онлайн-смен</a:t>
            </a:r>
            <a:endParaRPr lang="ru-RU" sz="28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043608" y="1563638"/>
            <a:ext cx="1440160" cy="21602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Фигура, имеющая форму буквы L 7"/>
          <p:cNvSpPr/>
          <p:nvPr/>
        </p:nvSpPr>
        <p:spPr>
          <a:xfrm rot="18923053">
            <a:off x="3950133" y="684049"/>
            <a:ext cx="215538" cy="357354"/>
          </a:xfrm>
          <a:prstGeom prst="corner">
            <a:avLst>
              <a:gd name="adj1" fmla="val 28419"/>
              <a:gd name="adj2" fmla="val 21675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4293249" y="642125"/>
            <a:ext cx="444519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u="sng" dirty="0">
                <a:hlinkClick r:id="rId2"/>
              </a:rPr>
              <a:t>https</a:t>
            </a:r>
            <a:r>
              <a:rPr lang="ru-RU" sz="2400" u="sng" dirty="0">
                <a:hlinkClick r:id="rId2"/>
              </a:rPr>
              <a:t>://</a:t>
            </a:r>
            <a:r>
              <a:rPr lang="en-US" sz="2400" u="sng" dirty="0" err="1">
                <a:hlinkClick r:id="rId2"/>
              </a:rPr>
              <a:t>myrosmol</a:t>
            </a:r>
            <a:r>
              <a:rPr lang="ru-RU" sz="2400" u="sng" dirty="0">
                <a:hlinkClick r:id="rId2"/>
              </a:rPr>
              <a:t>.</a:t>
            </a:r>
            <a:r>
              <a:rPr lang="en-US" sz="2400" u="sng" dirty="0" err="1">
                <a:hlinkClick r:id="rId2"/>
              </a:rPr>
              <a:t>ru</a:t>
            </a:r>
            <a:r>
              <a:rPr lang="ru-RU" sz="2400" u="sng" dirty="0">
                <a:hlinkClick r:id="rId2"/>
              </a:rPr>
              <a:t>/</a:t>
            </a:r>
            <a:r>
              <a:rPr lang="en-US" sz="2400" u="sng" dirty="0">
                <a:hlinkClick r:id="rId2"/>
              </a:rPr>
              <a:t>event</a:t>
            </a:r>
            <a:r>
              <a:rPr lang="ru-RU" sz="2400" u="sng" dirty="0">
                <a:hlinkClick r:id="rId2"/>
              </a:rPr>
              <a:t>/45678</a:t>
            </a:r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169927"/>
            <a:ext cx="4824536" cy="2596246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sz="2400" b="1" dirty="0" smtClean="0"/>
              <a:t>Ежегодный областной конкурс </a:t>
            </a:r>
            <a:r>
              <a:rPr lang="ru-RU" sz="2400" b="1" dirty="0"/>
              <a:t>«Золотая молодежь Оренбуржья</a:t>
            </a:r>
            <a:r>
              <a:rPr lang="ru-RU" sz="2400" b="1" dirty="0" smtClean="0"/>
              <a:t>»</a:t>
            </a:r>
          </a:p>
          <a:p>
            <a:r>
              <a:rPr lang="ru-RU" sz="2400" dirty="0"/>
              <a:t>Заявки на участие в конкурсе принимаются до 1 июля 2020 года в системе «АИС «Молодежь России</a:t>
            </a:r>
            <a:r>
              <a:rPr lang="ru-RU" sz="2400" dirty="0" smtClean="0"/>
              <a:t>».</a:t>
            </a:r>
          </a:p>
          <a:p>
            <a:r>
              <a:rPr lang="ru-RU" sz="2400" dirty="0"/>
              <a:t>Положение о ежегодном областном конкурсе «Золотая молодежь Оренбуржья» размещено на официальном сайте Молодежь56.РФ.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6" t="13063" r="68136" b="72867"/>
          <a:stretch/>
        </p:blipFill>
        <p:spPr bwMode="auto">
          <a:xfrm>
            <a:off x="5339402" y="1227576"/>
            <a:ext cx="3384665" cy="1104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60" t="36815" r="23322" b="19719"/>
          <a:stretch/>
        </p:blipFill>
        <p:spPr bwMode="auto">
          <a:xfrm>
            <a:off x="5386957" y="2331748"/>
            <a:ext cx="3289553" cy="1868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21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-164554"/>
            <a:ext cx="8229600" cy="720079"/>
          </a:xfrm>
        </p:spPr>
        <p:txBody>
          <a:bodyPr>
            <a:noAutofit/>
          </a:bodyPr>
          <a:lstStyle/>
          <a:p>
            <a:r>
              <a:rPr lang="ru-RU" sz="2800" b="1" dirty="0"/>
              <a:t/>
            </a:r>
            <a:br>
              <a:rPr lang="ru-RU" sz="2800" b="1" dirty="0"/>
            </a:br>
            <a:r>
              <a:rPr lang="ru-RU" sz="2800" b="1" dirty="0"/>
              <a:t>Содержание онлайн-смен</a:t>
            </a:r>
            <a:endParaRPr lang="ru-RU" sz="28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043608" y="1563638"/>
            <a:ext cx="1440160" cy="21602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Фигура, имеющая форму буквы L 7"/>
          <p:cNvSpPr/>
          <p:nvPr/>
        </p:nvSpPr>
        <p:spPr>
          <a:xfrm rot="18923053">
            <a:off x="3950133" y="684049"/>
            <a:ext cx="215538" cy="357354"/>
          </a:xfrm>
          <a:prstGeom prst="corner">
            <a:avLst>
              <a:gd name="adj1" fmla="val 28419"/>
              <a:gd name="adj2" fmla="val 21675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4293249" y="642125"/>
            <a:ext cx="196662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u="sng" dirty="0" smtClean="0">
                <a:hlinkClick r:id="rId2"/>
              </a:rPr>
              <a:t>www.irazvi.ru</a:t>
            </a:r>
            <a:r>
              <a:rPr lang="ru-RU" sz="2400" u="sng" dirty="0" smtClean="0"/>
              <a:t> </a:t>
            </a:r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169927"/>
            <a:ext cx="8229600" cy="259624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b="1" dirty="0"/>
              <a:t>Всероссийский Конкурс молодых архитекторов и урбанистов «Идеи, </a:t>
            </a:r>
            <a:r>
              <a:rPr lang="ru-RU" sz="2400" b="1" dirty="0" smtClean="0"/>
              <a:t>преображающие </a:t>
            </a:r>
            <a:r>
              <a:rPr lang="ru-RU" sz="2400" b="1" dirty="0"/>
              <a:t>города</a:t>
            </a:r>
            <a:r>
              <a:rPr lang="ru-RU" sz="2400" b="1" dirty="0" smtClean="0"/>
              <a:t>»</a:t>
            </a:r>
          </a:p>
          <a:p>
            <a:r>
              <a:rPr lang="ru-RU" sz="2400" dirty="0"/>
              <a:t>Участники конкурса - молодые граждане, учащиеся и студенты от 12 до 25 лет</a:t>
            </a:r>
          </a:p>
        </p:txBody>
      </p:sp>
      <p:pic>
        <p:nvPicPr>
          <p:cNvPr id="9222" name="Picture 6" descr="https://mosoblarh.mosreg.ru/upload/gallery/424/30424_92e6c5b2227fe7a59d7e5f68a5a58291df6dfe7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0110" y="2464875"/>
            <a:ext cx="4128314" cy="2671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0351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683568" y="-164554"/>
            <a:ext cx="8229600" cy="7200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smtClean="0"/>
              <a:t/>
            </a:r>
            <a:br>
              <a:rPr lang="ru-RU" sz="2800" b="1" smtClean="0"/>
            </a:br>
            <a:r>
              <a:rPr lang="ru-RU" sz="2800" b="1" smtClean="0"/>
              <a:t>Содержание онлайн-смен</a:t>
            </a:r>
            <a:endParaRPr lang="ru-RU" sz="28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654462" y="699542"/>
            <a:ext cx="46403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u="sng" dirty="0">
                <a:hlinkClick r:id="rId2"/>
              </a:rPr>
              <a:t>https://bolshayaperemena.online</a:t>
            </a:r>
            <a:r>
              <a:rPr lang="en-US" sz="2400" u="sng" dirty="0" smtClean="0">
                <a:hlinkClick r:id="rId2"/>
              </a:rPr>
              <a:t>/</a:t>
            </a:r>
            <a:r>
              <a:rPr lang="ru-RU" sz="2400" u="sng" dirty="0" smtClean="0"/>
              <a:t> </a:t>
            </a:r>
            <a:r>
              <a:rPr lang="ru-RU" sz="2400" u="sng" dirty="0" smtClean="0"/>
              <a:t> </a:t>
            </a:r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7" name="Фигура, имеющая форму буквы L 6"/>
          <p:cNvSpPr/>
          <p:nvPr/>
        </p:nvSpPr>
        <p:spPr>
          <a:xfrm rot="18923053">
            <a:off x="3298287" y="680817"/>
            <a:ext cx="215538" cy="357354"/>
          </a:xfrm>
          <a:prstGeom prst="corner">
            <a:avLst>
              <a:gd name="adj1" fmla="val 28419"/>
              <a:gd name="adj2" fmla="val 21675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/>
          <a:srcRect l="17745" t="18929" r="36117" b="24287"/>
          <a:stretch/>
        </p:blipFill>
        <p:spPr>
          <a:xfrm>
            <a:off x="323528" y="1276338"/>
            <a:ext cx="4320479" cy="2991101"/>
          </a:xfrm>
          <a:prstGeom prst="rect">
            <a:avLst/>
          </a:prstGeom>
        </p:spPr>
      </p:pic>
      <p:pic>
        <p:nvPicPr>
          <p:cNvPr id="10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1071" t="8588" r="10619" b="8671"/>
          <a:stretch/>
        </p:blipFill>
        <p:spPr>
          <a:xfrm>
            <a:off x="3310320" y="2283718"/>
            <a:ext cx="5328592" cy="280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0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u="sng" dirty="0">
                <a:hlinkClick r:id="rId2"/>
              </a:rPr>
              <a:t/>
            </a:r>
            <a:br>
              <a:rPr lang="ru-RU" u="sng" dirty="0">
                <a:hlinkClick r:id="rId2"/>
              </a:rPr>
            </a:br>
            <a:r>
              <a:rPr lang="ru-RU" u="sng" dirty="0">
                <a:hlinkClick r:id="rId2"/>
              </a:rPr>
              <a:t/>
            </a:r>
            <a:br>
              <a:rPr lang="ru-RU" u="sng" dirty="0">
                <a:hlinkClick r:id="rId2"/>
              </a:rPr>
            </a:br>
            <a:r>
              <a:rPr lang="ru-RU" u="sng" dirty="0" err="1">
                <a:hlinkClick r:id="rId2"/>
              </a:rPr>
              <a:t>детскийотдых.рф</a:t>
            </a:r>
            <a:r>
              <a:rPr lang="ru-RU" u="sng" dirty="0"/>
              <a:t/>
            </a:r>
            <a:br>
              <a:rPr lang="ru-RU" u="sng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071" t="6466" r="3458" b="6549"/>
          <a:stretch/>
        </p:blipFill>
        <p:spPr>
          <a:xfrm>
            <a:off x="683568" y="1131590"/>
            <a:ext cx="7446681" cy="381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210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928662" y="142857"/>
            <a:ext cx="8072494" cy="51096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Качество программ, реализуемых в детских лагерях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928662" y="686386"/>
            <a:ext cx="8072494" cy="45719"/>
          </a:xfrm>
          <a:prstGeom prst="rect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0" y="5000642"/>
            <a:ext cx="9144000" cy="142858"/>
          </a:xfrm>
          <a:prstGeom prst="rect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 descr="C:\Users\Админ\Downloads\4708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59411"/>
            <a:ext cx="641339" cy="743015"/>
          </a:xfrm>
          <a:prstGeom prst="rect">
            <a:avLst/>
          </a:prstGeom>
          <a:noFill/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987574"/>
            <a:ext cx="6527165" cy="1800200"/>
          </a:xfrm>
        </p:spPr>
        <p:txBody>
          <a:bodyPr>
            <a:normAutofit fontScale="92500" lnSpcReduction="10000"/>
          </a:bodyPr>
          <a:lstStyle/>
          <a:p>
            <a:r>
              <a:rPr lang="ru-RU" sz="2200" b="1" dirty="0" smtClean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hlinkClick r:id="rId3" action="ppaction://hlinksldjump"/>
              </a:rPr>
              <a:t>мероприятия </a:t>
            </a:r>
            <a:r>
              <a:rPr lang="ru-RU" sz="2200" b="1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hlinkClick r:id="rId3" action="ppaction://hlinksldjump"/>
              </a:rPr>
              <a:t>из календарей общероссийских и региональных значимых мероприятий</a:t>
            </a:r>
            <a:r>
              <a:rPr lang="ru-RU" sz="2200" b="1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, в том числе посвящённых Году памяти и славы в </a:t>
            </a:r>
            <a:r>
              <a:rPr lang="ru-RU" sz="2200" b="1" dirty="0" smtClean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РФ</a:t>
            </a:r>
          </a:p>
          <a:p>
            <a:r>
              <a:rPr lang="ru-RU" sz="2200" b="1" dirty="0" smtClean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информационные </a:t>
            </a:r>
            <a:r>
              <a:rPr lang="ru-RU" sz="2200" b="1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стенды для </a:t>
            </a:r>
            <a:r>
              <a:rPr lang="ru-RU" sz="2200" b="1" dirty="0" smtClean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родителей и детей</a:t>
            </a:r>
          </a:p>
        </p:txBody>
      </p:sp>
      <p:pic>
        <p:nvPicPr>
          <p:cNvPr id="7" name="Picture 2" descr="Телефон доверия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157" y="2861671"/>
            <a:ext cx="1714500" cy="161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/>
          <a:srcRect l="10334" t="21742" r="18621" b="50702"/>
          <a:stretch/>
        </p:blipFill>
        <p:spPr>
          <a:xfrm>
            <a:off x="2306964" y="2992296"/>
            <a:ext cx="6822869" cy="1488626"/>
          </a:xfrm>
          <a:prstGeom prst="rect">
            <a:avLst/>
          </a:prstGeom>
        </p:spPr>
      </p:pic>
      <p:pic>
        <p:nvPicPr>
          <p:cNvPr id="1028" name="Picture 4" descr="http://pobeda.somb.ru/wp-content/uploads/2019/12/07r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7239" y="987574"/>
            <a:ext cx="1916990" cy="1914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4302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7584" y="123478"/>
            <a:ext cx="7632848" cy="502002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900" b="1" dirty="0"/>
              <a:t>Праздничные и памятные даты</a:t>
            </a:r>
            <a:endParaRPr lang="ru-RU" sz="900" dirty="0"/>
          </a:p>
          <a:p>
            <a:pPr marL="0" indent="0">
              <a:buNone/>
            </a:pPr>
            <a:r>
              <a:rPr lang="ru-RU" sz="900" dirty="0">
                <a:hlinkClick r:id="rId2"/>
              </a:rPr>
              <a:t>1июня</a:t>
            </a:r>
            <a:r>
              <a:rPr lang="ru-RU" sz="900" dirty="0">
                <a:hlinkClick r:id="rId3"/>
              </a:rPr>
              <a:t>Международный день защиты детей в России</a:t>
            </a:r>
            <a:endParaRPr lang="ru-RU" sz="900" dirty="0"/>
          </a:p>
          <a:p>
            <a:pPr marL="0" indent="0">
              <a:buNone/>
            </a:pPr>
            <a:r>
              <a:rPr lang="ru-RU" sz="900" dirty="0"/>
              <a:t>1 июня в России, как и во многих странах мира, отмечается Международный день защиты детей. Он был учрежден в 1949 году на Московской сессии Совета Международной демократической федерации женщин.</a:t>
            </a:r>
          </a:p>
          <a:p>
            <a:pPr marL="0" indent="0">
              <a:buNone/>
            </a:pPr>
            <a:r>
              <a:rPr lang="ru-RU" sz="900" dirty="0">
                <a:hlinkClick r:id="rId4"/>
              </a:rPr>
              <a:t>2 </a:t>
            </a:r>
            <a:r>
              <a:rPr lang="ru-RU" sz="900" dirty="0" err="1">
                <a:hlinkClick r:id="rId4"/>
              </a:rPr>
              <a:t>июня</a:t>
            </a:r>
            <a:r>
              <a:rPr lang="ru-RU" sz="900" dirty="0" err="1">
                <a:hlinkClick r:id="rId5"/>
              </a:rPr>
              <a:t>День</a:t>
            </a:r>
            <a:r>
              <a:rPr lang="ru-RU" sz="900" dirty="0">
                <a:hlinkClick r:id="rId5"/>
              </a:rPr>
              <a:t> здорового питания и отказа от излишеств в еде</a:t>
            </a:r>
            <a:endParaRPr lang="ru-RU" sz="900" dirty="0"/>
          </a:p>
          <a:p>
            <a:pPr marL="0" indent="0">
              <a:buNone/>
            </a:pPr>
            <a:r>
              <a:rPr lang="ru-RU" sz="900" dirty="0"/>
              <a:t>День здорового питания и отказа от излишеств в еде впервые отметили в 2011 году как альтернативный русский ответ американскому «дню обжорства» — Национальному дню, когда можно есть то, что хочется.</a:t>
            </a:r>
          </a:p>
          <a:p>
            <a:pPr marL="0" indent="0">
              <a:buNone/>
            </a:pPr>
            <a:r>
              <a:rPr lang="ru-RU" sz="900" dirty="0">
                <a:hlinkClick r:id="rId6"/>
              </a:rPr>
              <a:t>5 </a:t>
            </a:r>
            <a:r>
              <a:rPr lang="ru-RU" sz="900" dirty="0" err="1">
                <a:hlinkClick r:id="rId6"/>
              </a:rPr>
              <a:t>июня</a:t>
            </a:r>
            <a:r>
              <a:rPr lang="ru-RU" sz="900" dirty="0" err="1">
                <a:hlinkClick r:id="rId7"/>
              </a:rPr>
              <a:t>День</a:t>
            </a:r>
            <a:r>
              <a:rPr lang="ru-RU" sz="900" dirty="0">
                <a:hlinkClick r:id="rId7"/>
              </a:rPr>
              <a:t> эколога в России</a:t>
            </a:r>
            <a:endParaRPr lang="ru-RU" sz="900" dirty="0"/>
          </a:p>
          <a:p>
            <a:pPr marL="0" indent="0">
              <a:buNone/>
            </a:pPr>
            <a:r>
              <a:rPr lang="ru-RU" sz="900" dirty="0"/>
              <a:t>5 июня российские экологи отмечают свой профессиональный праздник. Соответствующий Указ № 933 «О Дне эколога» 21 июля 2007 года подписал Владимир Путин.</a:t>
            </a:r>
          </a:p>
          <a:p>
            <a:pPr marL="0" indent="0">
              <a:buNone/>
            </a:pPr>
            <a:r>
              <a:rPr lang="ru-RU" sz="900" dirty="0">
                <a:hlinkClick r:id="rId8"/>
              </a:rPr>
              <a:t>6 </a:t>
            </a:r>
            <a:r>
              <a:rPr lang="ru-RU" sz="900" dirty="0" err="1">
                <a:hlinkClick r:id="rId8"/>
              </a:rPr>
              <a:t>июня</a:t>
            </a:r>
            <a:r>
              <a:rPr lang="ru-RU" sz="900" dirty="0" err="1">
                <a:hlinkClick r:id="rId9"/>
              </a:rPr>
              <a:t>Пушкинский</a:t>
            </a:r>
            <a:r>
              <a:rPr lang="ru-RU" sz="900" dirty="0">
                <a:hlinkClick r:id="rId9"/>
              </a:rPr>
              <a:t> день в России (День русского языка)</a:t>
            </a:r>
            <a:endParaRPr lang="ru-RU" sz="900" dirty="0"/>
          </a:p>
          <a:p>
            <a:pPr marL="0" indent="0">
              <a:buNone/>
            </a:pPr>
            <a:r>
              <a:rPr lang="ru-RU" sz="900" dirty="0"/>
              <a:t>Я помню чудное </a:t>
            </a:r>
            <a:r>
              <a:rPr lang="ru-RU" sz="900" dirty="0" err="1"/>
              <a:t>мгновенье:Передо</a:t>
            </a:r>
            <a:r>
              <a:rPr lang="ru-RU" sz="900" dirty="0"/>
              <a:t> мной явилась </a:t>
            </a:r>
            <a:r>
              <a:rPr lang="ru-RU" sz="900" dirty="0" err="1"/>
              <a:t>ты,Как</a:t>
            </a:r>
            <a:r>
              <a:rPr lang="ru-RU" sz="900" dirty="0"/>
              <a:t> мимолетное </a:t>
            </a:r>
            <a:r>
              <a:rPr lang="ru-RU" sz="900" dirty="0" err="1"/>
              <a:t>виденье,Как</a:t>
            </a:r>
            <a:r>
              <a:rPr lang="ru-RU" sz="900" dirty="0"/>
              <a:t> гений чистой </a:t>
            </a:r>
            <a:r>
              <a:rPr lang="ru-RU" sz="900" dirty="0" err="1"/>
              <a:t>красоты.А.С</a:t>
            </a:r>
            <a:r>
              <a:rPr lang="ru-RU" sz="900" dirty="0"/>
              <a:t>. Пушкин. Ежегодно 6 июня в России отмечается Пушкинский день.</a:t>
            </a:r>
          </a:p>
          <a:p>
            <a:pPr marL="0" indent="0">
              <a:buNone/>
            </a:pPr>
            <a:r>
              <a:rPr lang="ru-RU" sz="900" dirty="0">
                <a:hlinkClick r:id="rId10"/>
              </a:rPr>
              <a:t>Всемирный день петербургских котов и кошек</a:t>
            </a:r>
            <a:endParaRPr lang="ru-RU" sz="900" dirty="0"/>
          </a:p>
          <a:p>
            <a:pPr marL="0" indent="0">
              <a:buNone/>
            </a:pPr>
            <a:r>
              <a:rPr lang="ru-RU" sz="900" dirty="0"/>
              <a:t>Жители Санкт-Петербурга (к ним могут присоединиться и другие россияне) сегодня, 8 июня, отмечают День петербургских котов и кошек.</a:t>
            </a:r>
          </a:p>
          <a:p>
            <a:pPr marL="0" indent="0">
              <a:buNone/>
            </a:pPr>
            <a:r>
              <a:rPr lang="ru-RU" sz="900" dirty="0">
                <a:hlinkClick r:id="rId11"/>
              </a:rPr>
              <a:t>9 </a:t>
            </a:r>
            <a:r>
              <a:rPr lang="ru-RU" sz="900" dirty="0" err="1">
                <a:hlinkClick r:id="rId11"/>
              </a:rPr>
              <a:t>июня</a:t>
            </a:r>
            <a:r>
              <a:rPr lang="ru-RU" sz="900" dirty="0" err="1">
                <a:hlinkClick r:id="rId12"/>
              </a:rPr>
              <a:t>День</a:t>
            </a:r>
            <a:r>
              <a:rPr lang="ru-RU" sz="900" dirty="0">
                <a:hlinkClick r:id="rId12"/>
              </a:rPr>
              <a:t> группы советских войск в Германии (День ГСВГ)</a:t>
            </a:r>
            <a:endParaRPr lang="ru-RU" sz="900" dirty="0"/>
          </a:p>
          <a:p>
            <a:pPr marL="0" indent="0">
              <a:buNone/>
            </a:pPr>
            <a:r>
              <a:rPr lang="ru-RU" sz="900" dirty="0"/>
              <a:t>9 июня тысячи людей в России отмечают памятную дату – День Группы советских войск в Германии (День ГСВГ). В этот день в 1945 году была сформирована Группа советских оккупационных войск в Германии (ГСОВГ).</a:t>
            </a:r>
          </a:p>
          <a:p>
            <a:pPr marL="0" indent="0">
              <a:buNone/>
            </a:pPr>
            <a:r>
              <a:rPr lang="ru-RU" sz="900" dirty="0">
                <a:hlinkClick r:id="rId13"/>
              </a:rPr>
              <a:t>12 </a:t>
            </a:r>
            <a:r>
              <a:rPr lang="ru-RU" sz="900" dirty="0" err="1">
                <a:hlinkClick r:id="rId13"/>
              </a:rPr>
              <a:t>июня</a:t>
            </a:r>
            <a:r>
              <a:rPr lang="ru-RU" sz="900" dirty="0" err="1">
                <a:hlinkClick r:id="rId14"/>
              </a:rPr>
              <a:t>День</a:t>
            </a:r>
            <a:r>
              <a:rPr lang="ru-RU" sz="900" dirty="0">
                <a:hlinkClick r:id="rId14"/>
              </a:rPr>
              <a:t> России</a:t>
            </a:r>
            <a:endParaRPr lang="ru-RU" sz="900" dirty="0"/>
          </a:p>
          <a:p>
            <a:pPr marL="0" indent="0">
              <a:buNone/>
            </a:pPr>
            <a:r>
              <a:rPr lang="ru-RU" sz="900" dirty="0"/>
              <a:t>День России – важный государственный праздник Российской Федерации, отмечаемый ежегодно 12 июня. До 2002 года он именовался как День принятия Декларации о государственном суверенитете России.</a:t>
            </a:r>
          </a:p>
          <a:p>
            <a:pPr marL="0" indent="0">
              <a:buNone/>
            </a:pPr>
            <a:r>
              <a:rPr lang="ru-RU" sz="900" dirty="0">
                <a:hlinkClick r:id="rId15"/>
              </a:rPr>
              <a:t>15июня</a:t>
            </a:r>
            <a:r>
              <a:rPr lang="ru-RU" sz="900" dirty="0">
                <a:hlinkClick r:id="rId16"/>
              </a:rPr>
              <a:t>День создания юннатского движения в России</a:t>
            </a:r>
            <a:endParaRPr lang="ru-RU" sz="900" dirty="0"/>
          </a:p>
          <a:p>
            <a:pPr marL="0" indent="0">
              <a:buNone/>
            </a:pPr>
            <a:r>
              <a:rPr lang="ru-RU" sz="900" dirty="0"/>
              <a:t>Все, кто хотя бы немного застал «пионерское детство» в СССР, наверняка помнят такое активное направление пионерской деятельности, как участие в кружках юных натуралистов (юннатов), открытых практически при всех советских школах.</a:t>
            </a:r>
          </a:p>
          <a:p>
            <a:pPr marL="0" indent="0">
              <a:buNone/>
            </a:pPr>
            <a:r>
              <a:rPr lang="ru-RU" sz="900" dirty="0">
                <a:hlinkClick r:id="rId17"/>
              </a:rPr>
              <a:t>22 </a:t>
            </a:r>
            <a:r>
              <a:rPr lang="ru-RU" sz="900" dirty="0" err="1">
                <a:hlinkClick r:id="rId17"/>
              </a:rPr>
              <a:t>июня</a:t>
            </a:r>
            <a:r>
              <a:rPr lang="ru-RU" sz="900" dirty="0" err="1">
                <a:hlinkClick r:id="rId18"/>
              </a:rPr>
              <a:t>День</a:t>
            </a:r>
            <a:r>
              <a:rPr lang="ru-RU" sz="900" dirty="0">
                <a:hlinkClick r:id="rId18"/>
              </a:rPr>
              <a:t> памяти и скорби — день начала Великой Отечественной войны (1941 год)</a:t>
            </a:r>
            <a:endParaRPr lang="ru-RU" sz="900" dirty="0"/>
          </a:p>
          <a:p>
            <a:pPr marL="0" indent="0">
              <a:buNone/>
            </a:pPr>
            <a:r>
              <a:rPr lang="ru-RU" sz="900" dirty="0"/>
              <a:t>Двадцать второе июня 1941 года — одна из самых печальных дат в истории России, начало Великой Отечественной войны. Этот день напоминает о всех погибших, замученных в фашистской неволе, умерших в тылу от голода и лишений.</a:t>
            </a:r>
          </a:p>
          <a:p>
            <a:pPr marL="0" indent="0">
              <a:buNone/>
            </a:pPr>
            <a:r>
              <a:rPr lang="ru-RU" sz="900" dirty="0">
                <a:hlinkClick r:id="rId19"/>
              </a:rPr>
              <a:t>27 </a:t>
            </a:r>
            <a:r>
              <a:rPr lang="ru-RU" sz="900" dirty="0" err="1">
                <a:hlinkClick r:id="rId19"/>
              </a:rPr>
              <a:t>июня</a:t>
            </a:r>
            <a:r>
              <a:rPr lang="ru-RU" sz="900" dirty="0" err="1">
                <a:hlinkClick r:id="rId20"/>
              </a:rPr>
              <a:t>День</a:t>
            </a:r>
            <a:r>
              <a:rPr lang="ru-RU" sz="900" dirty="0">
                <a:hlinkClick r:id="rId20"/>
              </a:rPr>
              <a:t> молодежи России</a:t>
            </a:r>
            <a:endParaRPr lang="ru-RU" sz="900" dirty="0"/>
          </a:p>
          <a:p>
            <a:pPr marL="0" indent="0">
              <a:buNone/>
            </a:pPr>
            <a:r>
              <a:rPr lang="ru-RU" sz="900" dirty="0"/>
              <a:t>День молодёжи России официально отмечается 27 июня в соответствии с распоряжением первого Президента РФ Б.Н. Ельцина № 459-рп от 24 июня 1993 года «О праздновании Дня молодёжи». А с инициативой празднования выступили Комитет РФ по делам молодежи и На...</a:t>
            </a:r>
          </a:p>
          <a:p>
            <a:pPr marL="0" indent="0">
              <a:buNone/>
            </a:pPr>
            <a:r>
              <a:rPr lang="ru-RU" sz="900" dirty="0">
                <a:hlinkClick r:id="rId21"/>
              </a:rPr>
              <a:t>29 </a:t>
            </a:r>
            <a:r>
              <a:rPr lang="ru-RU" sz="900" dirty="0" err="1">
                <a:hlinkClick r:id="rId21"/>
              </a:rPr>
              <a:t>июня</a:t>
            </a:r>
            <a:r>
              <a:rPr lang="ru-RU" sz="900" dirty="0" err="1">
                <a:hlinkClick r:id="rId22"/>
              </a:rPr>
              <a:t>День</a:t>
            </a:r>
            <a:r>
              <a:rPr lang="ru-RU" sz="900" dirty="0">
                <a:hlinkClick r:id="rId22"/>
              </a:rPr>
              <a:t> партизан и подпольщиков в России</a:t>
            </a:r>
            <a:endParaRPr lang="ru-RU" sz="900" dirty="0"/>
          </a:p>
          <a:p>
            <a:pPr marL="0" indent="0">
              <a:buNone/>
            </a:pPr>
            <a:r>
              <a:rPr lang="ru-RU" sz="900" dirty="0"/>
              <a:t>Ежегодно 29 июня в России отмечается важная памятная дата — День партизан и подпольщиков.</a:t>
            </a:r>
          </a:p>
          <a:p>
            <a:pPr marL="0" indent="0">
              <a:buNone/>
            </a:pPr>
            <a:endParaRPr lang="ru-RU" sz="900" dirty="0"/>
          </a:p>
        </p:txBody>
      </p:sp>
    </p:spTree>
    <p:extLst>
      <p:ext uri="{BB962C8B-B14F-4D97-AF65-F5344CB8AC3E}">
        <p14:creationId xmlns:p14="http://schemas.microsoft.com/office/powerpoint/2010/main" val="1555760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835696" y="195486"/>
            <a:ext cx="5153840" cy="470802"/>
          </a:xfrm>
          <a:prstGeom prst="rect">
            <a:avLst/>
          </a:prstGeom>
        </p:spPr>
        <p:txBody>
          <a:bodyPr vert="horz" wrap="square" lIns="0" tIns="9049" rIns="0" bIns="0" rtlCol="0" anchor="ctr">
            <a:spAutoFit/>
          </a:bodyPr>
          <a:lstStyle/>
          <a:p>
            <a:pPr marL="9525">
              <a:spcBef>
                <a:spcPts val="71"/>
              </a:spcBef>
            </a:pPr>
            <a:r>
              <a:rPr sz="3000" b="1" spc="-4" dirty="0">
                <a:solidFill>
                  <a:srgbClr val="0070C0"/>
                </a:solidFill>
              </a:rPr>
              <a:t>О </a:t>
            </a:r>
            <a:r>
              <a:rPr sz="3000" b="1" spc="-11" dirty="0">
                <a:solidFill>
                  <a:srgbClr val="0070C0"/>
                </a:solidFill>
              </a:rPr>
              <a:t>Фонде </a:t>
            </a:r>
            <a:r>
              <a:rPr sz="3000" b="1" spc="-4" dirty="0">
                <a:solidFill>
                  <a:srgbClr val="0070C0"/>
                </a:solidFill>
              </a:rPr>
              <a:t>Развития</a:t>
            </a:r>
            <a:r>
              <a:rPr sz="3000" b="1" spc="-11" dirty="0">
                <a:solidFill>
                  <a:srgbClr val="0070C0"/>
                </a:solidFill>
              </a:rPr>
              <a:t> </a:t>
            </a:r>
            <a:r>
              <a:rPr sz="3000" b="1" spc="-8" dirty="0">
                <a:solidFill>
                  <a:srgbClr val="0070C0"/>
                </a:solidFill>
              </a:rPr>
              <a:t>Интернет</a:t>
            </a:r>
            <a:endParaRPr sz="3000" b="1" dirty="0">
              <a:solidFill>
                <a:srgbClr val="0070C0"/>
              </a:solidFill>
            </a:endParaRPr>
          </a:p>
        </p:txBody>
      </p:sp>
      <p:sp>
        <p:nvSpPr>
          <p:cNvPr id="3" name="object 3"/>
          <p:cNvSpPr/>
          <p:nvPr/>
        </p:nvSpPr>
        <p:spPr>
          <a:xfrm>
            <a:off x="1934936" y="955222"/>
            <a:ext cx="1788141" cy="130906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048494" y="2238204"/>
            <a:ext cx="1568570" cy="641522"/>
          </a:xfrm>
          <a:prstGeom prst="rect">
            <a:avLst/>
          </a:prstGeom>
        </p:spPr>
        <p:txBody>
          <a:bodyPr vert="horz" wrap="square" lIns="0" tIns="25718" rIns="0" bIns="0" rtlCol="0">
            <a:spAutoFit/>
          </a:bodyPr>
          <a:lstStyle/>
          <a:p>
            <a:pPr marL="9049" marR="3810" algn="ctr">
              <a:lnSpc>
                <a:spcPts val="1155"/>
              </a:lnSpc>
              <a:spcBef>
                <a:spcPts val="203"/>
              </a:spcBef>
            </a:pPr>
            <a:r>
              <a:rPr sz="1200" b="1" dirty="0">
                <a:solidFill>
                  <a:prstClr val="black"/>
                </a:solidFill>
                <a:cs typeface="Calibri"/>
              </a:rPr>
              <a:t>Официальный </a:t>
            </a:r>
            <a:r>
              <a:rPr sz="1200" b="1" spc="-4" dirty="0">
                <a:solidFill>
                  <a:prstClr val="black"/>
                </a:solidFill>
                <a:cs typeface="Calibri"/>
              </a:rPr>
              <a:t>сайт</a:t>
            </a:r>
            <a:r>
              <a:rPr sz="1200" b="1" spc="-71" dirty="0">
                <a:solidFill>
                  <a:prstClr val="black"/>
                </a:solidFill>
                <a:cs typeface="Calibri"/>
              </a:rPr>
              <a:t> </a:t>
            </a:r>
            <a:r>
              <a:rPr sz="1200" b="1" dirty="0">
                <a:solidFill>
                  <a:prstClr val="black"/>
                </a:solidFill>
                <a:cs typeface="Calibri"/>
              </a:rPr>
              <a:t>Фонда  </a:t>
            </a:r>
            <a:r>
              <a:rPr sz="1200" b="1" spc="-4" dirty="0">
                <a:solidFill>
                  <a:prstClr val="black"/>
                </a:solidFill>
                <a:cs typeface="Calibri"/>
              </a:rPr>
              <a:t>Развития Интернет:  </a:t>
            </a:r>
            <a:r>
              <a:rPr sz="1200" b="1" u="sng" spc="-8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cs typeface="Calibri"/>
                <a:hlinkClick r:id="rId3"/>
              </a:rPr>
              <a:t>http://www.fid.su/</a:t>
            </a:r>
            <a:endParaRPr sz="1200" b="1">
              <a:solidFill>
                <a:prstClr val="black"/>
              </a:solidFill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815045" y="921247"/>
            <a:ext cx="1788141" cy="130906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893720" y="2319529"/>
            <a:ext cx="1709466" cy="638476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algn="ctr">
              <a:lnSpc>
                <a:spcPts val="1208"/>
              </a:lnSpc>
              <a:spcBef>
                <a:spcPts val="79"/>
              </a:spcBef>
            </a:pPr>
            <a:r>
              <a:rPr sz="1200" b="1" dirty="0">
                <a:solidFill>
                  <a:prstClr val="black"/>
                </a:solidFill>
                <a:cs typeface="Calibri"/>
              </a:rPr>
              <a:t>Информационный</a:t>
            </a:r>
            <a:r>
              <a:rPr sz="1200" b="1" spc="-75" dirty="0">
                <a:solidFill>
                  <a:prstClr val="black"/>
                </a:solidFill>
                <a:cs typeface="Calibri"/>
              </a:rPr>
              <a:t> </a:t>
            </a:r>
            <a:r>
              <a:rPr sz="1200" b="1" spc="-4" dirty="0">
                <a:solidFill>
                  <a:prstClr val="black"/>
                </a:solidFill>
                <a:cs typeface="Calibri"/>
              </a:rPr>
              <a:t>портал</a:t>
            </a:r>
            <a:endParaRPr sz="1200" b="1" dirty="0">
              <a:solidFill>
                <a:prstClr val="black"/>
              </a:solidFill>
              <a:cs typeface="Calibri"/>
            </a:endParaRPr>
          </a:p>
          <a:p>
            <a:pPr marL="79058" marR="73343" algn="ctr">
              <a:lnSpc>
                <a:spcPts val="1155"/>
              </a:lnSpc>
              <a:spcBef>
                <a:spcPts val="71"/>
              </a:spcBef>
            </a:pPr>
            <a:r>
              <a:rPr sz="1200" b="1" spc="-4" dirty="0">
                <a:solidFill>
                  <a:prstClr val="black"/>
                </a:solidFill>
                <a:cs typeface="Calibri"/>
              </a:rPr>
              <a:t>«Дети </a:t>
            </a:r>
            <a:r>
              <a:rPr sz="1200" b="1" spc="-8" dirty="0">
                <a:solidFill>
                  <a:prstClr val="black"/>
                </a:solidFill>
                <a:cs typeface="Calibri"/>
              </a:rPr>
              <a:t>России</a:t>
            </a:r>
            <a:r>
              <a:rPr sz="1200" b="1" spc="-45" dirty="0">
                <a:solidFill>
                  <a:prstClr val="black"/>
                </a:solidFill>
                <a:cs typeface="Calibri"/>
              </a:rPr>
              <a:t> </a:t>
            </a:r>
            <a:r>
              <a:rPr sz="1200" b="1" spc="-4" dirty="0">
                <a:solidFill>
                  <a:prstClr val="black"/>
                </a:solidFill>
                <a:cs typeface="Calibri"/>
              </a:rPr>
              <a:t>Онлайн»:  </a:t>
            </a:r>
            <a:r>
              <a:rPr sz="1200" b="1" u="sng" spc="-4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cs typeface="Calibri"/>
                <a:hlinkClick r:id="rId5"/>
              </a:rPr>
              <a:t>http://detionline.com/</a:t>
            </a:r>
            <a:endParaRPr sz="1200" b="1" dirty="0">
              <a:solidFill>
                <a:prstClr val="black"/>
              </a:solidFill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677118" y="977974"/>
            <a:ext cx="1788141" cy="131031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00" b="1">
              <a:solidFill>
                <a:prstClr val="black"/>
              </a:solidFill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833127" y="2302419"/>
            <a:ext cx="1736755" cy="731290"/>
          </a:xfrm>
          <a:prstGeom prst="rect">
            <a:avLst/>
          </a:prstGeom>
        </p:spPr>
        <p:txBody>
          <a:bodyPr vert="horz" wrap="square" lIns="0" tIns="25718" rIns="0" bIns="0" rtlCol="0">
            <a:spAutoFit/>
          </a:bodyPr>
          <a:lstStyle/>
          <a:p>
            <a:pPr marL="228600" marR="173355" indent="68580">
              <a:lnSpc>
                <a:spcPts val="1155"/>
              </a:lnSpc>
              <a:spcBef>
                <a:spcPts val="203"/>
              </a:spcBef>
            </a:pPr>
            <a:r>
              <a:rPr sz="1200" b="1" spc="-8" dirty="0">
                <a:solidFill>
                  <a:prstClr val="black"/>
                </a:solidFill>
                <a:cs typeface="Calibri"/>
              </a:rPr>
              <a:t>Журнал </a:t>
            </a:r>
            <a:r>
              <a:rPr sz="1200" b="1" spc="-4" dirty="0">
                <a:solidFill>
                  <a:prstClr val="black"/>
                </a:solidFill>
                <a:cs typeface="Calibri"/>
              </a:rPr>
              <a:t>«Дети </a:t>
            </a:r>
            <a:r>
              <a:rPr sz="1200" b="1" dirty="0">
                <a:solidFill>
                  <a:prstClr val="black"/>
                </a:solidFill>
                <a:cs typeface="Calibri"/>
              </a:rPr>
              <a:t>в  </a:t>
            </a:r>
            <a:r>
              <a:rPr sz="1200" b="1" spc="-4" dirty="0">
                <a:solidFill>
                  <a:prstClr val="black"/>
                </a:solidFill>
                <a:cs typeface="Calibri"/>
              </a:rPr>
              <a:t>информационном</a:t>
            </a:r>
            <a:endParaRPr sz="1200" b="1" dirty="0">
              <a:solidFill>
                <a:prstClr val="black"/>
              </a:solidFill>
              <a:cs typeface="Calibri"/>
            </a:endParaRPr>
          </a:p>
          <a:p>
            <a:pPr marL="425291">
              <a:lnSpc>
                <a:spcPts val="1091"/>
              </a:lnSpc>
            </a:pPr>
            <a:r>
              <a:rPr sz="1200" b="1" spc="-4" dirty="0">
                <a:solidFill>
                  <a:prstClr val="black"/>
                </a:solidFill>
                <a:cs typeface="Calibri"/>
              </a:rPr>
              <a:t>обществе»:</a:t>
            </a:r>
            <a:endParaRPr sz="1200" b="1" dirty="0">
              <a:solidFill>
                <a:prstClr val="black"/>
              </a:solidFill>
              <a:cs typeface="Calibri"/>
            </a:endParaRPr>
          </a:p>
          <a:p>
            <a:pPr marL="9525">
              <a:lnSpc>
                <a:spcPts val="1043"/>
              </a:lnSpc>
            </a:pPr>
            <a:r>
              <a:rPr sz="1100" b="1" u="sng" spc="-4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cs typeface="Calibri"/>
                <a:hlinkClick r:id="rId7"/>
              </a:rPr>
              <a:t>http://detionline.com/journal/</a:t>
            </a:r>
            <a:endParaRPr sz="1100" b="1" dirty="0">
              <a:solidFill>
                <a:prstClr val="black"/>
              </a:solidFill>
              <a:cs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934936" y="2952043"/>
            <a:ext cx="1788141" cy="130906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00" b="1">
              <a:solidFill>
                <a:prstClr val="black"/>
              </a:solidFill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017825" y="4224564"/>
            <a:ext cx="1628768" cy="487634"/>
          </a:xfrm>
          <a:prstGeom prst="rect">
            <a:avLst/>
          </a:prstGeom>
        </p:spPr>
        <p:txBody>
          <a:bodyPr vert="horz" wrap="square" lIns="0" tIns="25718" rIns="0" bIns="0" rtlCol="0">
            <a:spAutoFit/>
          </a:bodyPr>
          <a:lstStyle/>
          <a:p>
            <a:pPr marL="9049" marR="3810" indent="-953" algn="ctr">
              <a:lnSpc>
                <a:spcPts val="1155"/>
              </a:lnSpc>
              <a:spcBef>
                <a:spcPts val="203"/>
              </a:spcBef>
            </a:pPr>
            <a:r>
              <a:rPr sz="1200" b="1" spc="-4" dirty="0">
                <a:solidFill>
                  <a:prstClr val="black"/>
                </a:solidFill>
                <a:cs typeface="Calibri"/>
              </a:rPr>
              <a:t>Facebook:  </a:t>
            </a:r>
            <a:r>
              <a:rPr sz="1200" b="1" u="sng" spc="-1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cs typeface="Calibri"/>
                <a:hlinkClick r:id="rId9"/>
              </a:rPr>
              <a:t>h</a:t>
            </a:r>
            <a:r>
              <a:rPr sz="1200" b="1" u="sng" spc="-23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cs typeface="Calibri"/>
                <a:hlinkClick r:id="rId9"/>
              </a:rPr>
              <a:t>t</a:t>
            </a:r>
            <a:r>
              <a:rPr sz="1200" b="1"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cs typeface="Calibri"/>
                <a:hlinkClick r:id="rId9"/>
              </a:rPr>
              <a:t>t</a:t>
            </a:r>
            <a:r>
              <a:rPr sz="1200" b="1" u="sng" spc="-8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cs typeface="Calibri"/>
                <a:hlinkClick r:id="rId9"/>
              </a:rPr>
              <a:t>p</a:t>
            </a:r>
            <a:r>
              <a:rPr sz="1200" b="1" u="sng" spc="-4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cs typeface="Calibri"/>
                <a:hlinkClick r:id="rId9"/>
              </a:rPr>
              <a:t>://w</a:t>
            </a:r>
            <a:r>
              <a:rPr sz="1200" b="1" u="sng" spc="4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cs typeface="Calibri"/>
                <a:hlinkClick r:id="rId9"/>
              </a:rPr>
              <a:t>w</a:t>
            </a:r>
            <a:r>
              <a:rPr sz="1200" b="1" u="sng" spc="-6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cs typeface="Calibri"/>
                <a:hlinkClick r:id="rId9"/>
              </a:rPr>
              <a:t>w</a:t>
            </a:r>
            <a:r>
              <a:rPr sz="1200" b="1" u="sng" spc="-1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cs typeface="Calibri"/>
                <a:hlinkClick r:id="rId9"/>
              </a:rPr>
              <a:t>.f</a:t>
            </a:r>
            <a:r>
              <a:rPr sz="1200" b="1"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cs typeface="Calibri"/>
                <a:hlinkClick r:id="rId9"/>
              </a:rPr>
              <a:t>a</a:t>
            </a:r>
            <a:r>
              <a:rPr sz="1200" b="1" u="sng" spc="-8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cs typeface="Calibri"/>
                <a:hlinkClick r:id="rId9"/>
              </a:rPr>
              <a:t>c</a:t>
            </a:r>
            <a:r>
              <a:rPr sz="1200" b="1"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cs typeface="Calibri"/>
                <a:hlinkClick r:id="rId9"/>
              </a:rPr>
              <a:t>e</a:t>
            </a:r>
            <a:r>
              <a:rPr sz="1200" b="1" u="sng" spc="-8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cs typeface="Calibri"/>
                <a:hlinkClick r:id="rId9"/>
              </a:rPr>
              <a:t>b</a:t>
            </a:r>
            <a:r>
              <a:rPr sz="1200" b="1" u="sng" spc="-4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cs typeface="Calibri"/>
                <a:hlinkClick r:id="rId9"/>
              </a:rPr>
              <a:t>o</a:t>
            </a:r>
            <a:r>
              <a:rPr sz="1200" b="1" u="sng" spc="4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cs typeface="Calibri"/>
                <a:hlinkClick r:id="rId9"/>
              </a:rPr>
              <a:t>o</a:t>
            </a:r>
            <a:r>
              <a:rPr sz="1200" b="1"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cs typeface="Calibri"/>
                <a:hlinkClick r:id="rId9"/>
              </a:rPr>
              <a:t>k.</a:t>
            </a:r>
            <a:r>
              <a:rPr sz="1200" b="1" u="sng" spc="-11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cs typeface="Calibri"/>
                <a:hlinkClick r:id="rId9"/>
              </a:rPr>
              <a:t>c</a:t>
            </a:r>
            <a:r>
              <a:rPr sz="1200" b="1" u="sng" spc="-4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cs typeface="Calibri"/>
                <a:hlinkClick r:id="rId9"/>
              </a:rPr>
              <a:t>om/F </a:t>
            </a:r>
            <a:r>
              <a:rPr sz="1200" b="1" spc="-4" dirty="0">
                <a:solidFill>
                  <a:srgbClr val="0000FF"/>
                </a:solidFill>
                <a:cs typeface="Calibri"/>
                <a:hlinkClick r:id="rId9"/>
              </a:rPr>
              <a:t> </a:t>
            </a:r>
            <a:r>
              <a:rPr sz="1200" b="1" u="sng" spc="-8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cs typeface="Calibri"/>
                <a:hlinkClick r:id="rId9"/>
              </a:rPr>
              <a:t>oundIntDev</a:t>
            </a:r>
            <a:endParaRPr sz="1200" b="1">
              <a:solidFill>
                <a:prstClr val="black"/>
              </a:solidFill>
              <a:cs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3795740" y="2955470"/>
            <a:ext cx="1788141" cy="130906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00" b="1">
              <a:solidFill>
                <a:prstClr val="black"/>
              </a:solidFill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922609" y="4261104"/>
            <a:ext cx="1573012" cy="487634"/>
          </a:xfrm>
          <a:prstGeom prst="rect">
            <a:avLst/>
          </a:prstGeom>
        </p:spPr>
        <p:txBody>
          <a:bodyPr vert="horz" wrap="square" lIns="0" tIns="25718" rIns="0" bIns="0" rtlCol="0">
            <a:spAutoFit/>
          </a:bodyPr>
          <a:lstStyle/>
          <a:p>
            <a:pPr marL="9525" marR="3810" algn="ctr">
              <a:lnSpc>
                <a:spcPts val="1155"/>
              </a:lnSpc>
              <a:spcBef>
                <a:spcPts val="203"/>
              </a:spcBef>
            </a:pPr>
            <a:r>
              <a:rPr sz="1200" b="1" spc="-4" dirty="0">
                <a:solidFill>
                  <a:prstClr val="black"/>
                </a:solidFill>
                <a:cs typeface="Calibri"/>
              </a:rPr>
              <a:t>ВКонтакте:  </a:t>
            </a:r>
            <a:r>
              <a:rPr sz="1200" b="1" u="sng" spc="-8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cs typeface="Calibri"/>
                <a:hlinkClick r:id="rId11"/>
              </a:rPr>
              <a:t>http://vk.com/club2773667 </a:t>
            </a:r>
            <a:r>
              <a:rPr sz="1200" b="1" spc="-8" dirty="0">
                <a:solidFill>
                  <a:srgbClr val="0000FF"/>
                </a:solidFill>
                <a:cs typeface="Calibri"/>
                <a:hlinkClick r:id="rId11"/>
              </a:rPr>
              <a:t> </a:t>
            </a:r>
            <a:r>
              <a:rPr sz="1200" b="1"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cs typeface="Calibri"/>
                <a:hlinkClick r:id="rId11"/>
              </a:rPr>
              <a:t>7</a:t>
            </a:r>
            <a:endParaRPr sz="1200" b="1" dirty="0">
              <a:solidFill>
                <a:prstClr val="black"/>
              </a:solidFill>
              <a:cs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5677118" y="2929182"/>
            <a:ext cx="1788141" cy="1309062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00" b="1">
              <a:solidFill>
                <a:prstClr val="black"/>
              </a:solidFill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812883" y="4213839"/>
            <a:ext cx="1527124" cy="586699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3" algn="ctr">
              <a:lnSpc>
                <a:spcPts val="1208"/>
              </a:lnSpc>
              <a:spcBef>
                <a:spcPts val="75"/>
              </a:spcBef>
            </a:pPr>
            <a:r>
              <a:rPr sz="1200" b="1" dirty="0">
                <a:solidFill>
                  <a:prstClr val="black"/>
                </a:solidFill>
                <a:cs typeface="Calibri"/>
              </a:rPr>
              <a:t>Линия</a:t>
            </a:r>
            <a:r>
              <a:rPr sz="1200" b="1" spc="-79" dirty="0">
                <a:solidFill>
                  <a:prstClr val="black"/>
                </a:solidFill>
                <a:cs typeface="Calibri"/>
              </a:rPr>
              <a:t> </a:t>
            </a:r>
            <a:r>
              <a:rPr sz="1200" b="1" dirty="0">
                <a:solidFill>
                  <a:prstClr val="black"/>
                </a:solidFill>
                <a:cs typeface="Calibri"/>
              </a:rPr>
              <a:t>помощи</a:t>
            </a:r>
            <a:endParaRPr sz="1200" b="1">
              <a:solidFill>
                <a:prstClr val="black"/>
              </a:solidFill>
              <a:cs typeface="Calibri"/>
            </a:endParaRPr>
          </a:p>
          <a:p>
            <a:pPr marL="476" algn="ctr">
              <a:lnSpc>
                <a:spcPts val="1163"/>
              </a:lnSpc>
            </a:pPr>
            <a:r>
              <a:rPr sz="1200" b="1" spc="-4" dirty="0">
                <a:solidFill>
                  <a:prstClr val="black"/>
                </a:solidFill>
                <a:cs typeface="Calibri"/>
              </a:rPr>
              <a:t>«Дети</a:t>
            </a:r>
            <a:r>
              <a:rPr sz="1200" b="1" spc="-64" dirty="0">
                <a:solidFill>
                  <a:prstClr val="black"/>
                </a:solidFill>
                <a:cs typeface="Calibri"/>
              </a:rPr>
              <a:t> </a:t>
            </a:r>
            <a:r>
              <a:rPr sz="1200" b="1" spc="-4" dirty="0">
                <a:solidFill>
                  <a:prstClr val="black"/>
                </a:solidFill>
                <a:cs typeface="Calibri"/>
              </a:rPr>
              <a:t>Онлайн»</a:t>
            </a:r>
            <a:endParaRPr sz="1200" b="1">
              <a:solidFill>
                <a:prstClr val="black"/>
              </a:solidFill>
              <a:cs typeface="Calibri"/>
            </a:endParaRPr>
          </a:p>
          <a:p>
            <a:pPr algn="ctr">
              <a:lnSpc>
                <a:spcPts val="1039"/>
              </a:lnSpc>
            </a:pPr>
            <a:r>
              <a:rPr sz="1100" b="1" u="sng" spc="-4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cs typeface="Calibri"/>
                <a:hlinkClick r:id="rId13"/>
              </a:rPr>
              <a:t>http://detionline.com/</a:t>
            </a:r>
            <a:r>
              <a:rPr sz="1100" b="1" u="sng" spc="-4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mbria"/>
                <a:cs typeface="Cambria"/>
                <a:hlinkClick r:id="rId13"/>
              </a:rPr>
              <a:t>helpline</a:t>
            </a:r>
            <a:endParaRPr sz="1100" b="1">
              <a:solidFill>
                <a:prstClr val="black"/>
              </a:solidFill>
              <a:latin typeface="Cambria"/>
              <a:cs typeface="Cambri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641202" y="4956836"/>
            <a:ext cx="2210999" cy="240451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500" spc="-8" dirty="0">
                <a:solidFill>
                  <a:srgbClr val="FFFFFF"/>
                </a:solidFill>
                <a:cs typeface="Calibri"/>
              </a:rPr>
              <a:t>Благодарим </a:t>
            </a:r>
            <a:r>
              <a:rPr sz="1500" dirty="0">
                <a:solidFill>
                  <a:srgbClr val="FFFFFF"/>
                </a:solidFill>
                <a:cs typeface="Calibri"/>
              </a:rPr>
              <a:t>за</a:t>
            </a:r>
            <a:r>
              <a:rPr sz="1500" spc="-53" dirty="0">
                <a:solidFill>
                  <a:srgbClr val="FFFFFF"/>
                </a:solidFill>
                <a:cs typeface="Calibri"/>
              </a:rPr>
              <a:t> </a:t>
            </a:r>
            <a:r>
              <a:rPr sz="1500" spc="-4" dirty="0">
                <a:solidFill>
                  <a:srgbClr val="FFFFFF"/>
                </a:solidFill>
                <a:cs typeface="Calibri"/>
              </a:rPr>
              <a:t>внимание!</a:t>
            </a:r>
            <a:endParaRPr sz="1500">
              <a:solidFill>
                <a:prstClr val="black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02510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4" t="15001" r="7248" b="4069"/>
          <a:stretch/>
        </p:blipFill>
        <p:spPr bwMode="auto">
          <a:xfrm>
            <a:off x="467544" y="764538"/>
            <a:ext cx="8467288" cy="4345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701157" y="131543"/>
            <a:ext cx="4134740" cy="484748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ru-RU" sz="2700" b="1" dirty="0">
                <a:hlinkClick r:id="rId3"/>
              </a:rPr>
              <a:t>www.скф.единыйурок.рф</a:t>
            </a:r>
            <a:r>
              <a:rPr lang="ru-RU" sz="2700" b="1" dirty="0"/>
              <a:t> </a:t>
            </a:r>
          </a:p>
        </p:txBody>
      </p:sp>
      <p:pic>
        <p:nvPicPr>
          <p:cNvPr id="9218" name="Picture 2" descr="http://pngimg.com/uploads/exclamation_mark/exclamation_mark_PNG35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0341" y="1271589"/>
            <a:ext cx="577019" cy="501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pngimg.com/uploads/exclamation_mark/exclamation_mark_PNG35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0670" y="4478504"/>
            <a:ext cx="577019" cy="501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pngimg.com/uploads/exclamation_mark/exclamation_mark_PNG35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7535" y="3219822"/>
            <a:ext cx="577019" cy="501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pngimg.com/uploads/exclamation_mark/exclamation_mark_PNG35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0670" y="3867894"/>
            <a:ext cx="577019" cy="501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4281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29231"/>
            <a:ext cx="7668344" cy="857250"/>
          </a:xfrm>
        </p:spPr>
        <p:txBody>
          <a:bodyPr>
            <a:normAutofit fontScale="90000"/>
          </a:bodyPr>
          <a:lstStyle/>
          <a:p>
            <a:pPr algn="just"/>
            <a:r>
              <a:rPr lang="ru-RU" dirty="0"/>
              <a:t/>
            </a:r>
            <a:br>
              <a:rPr lang="ru-RU" dirty="0"/>
            </a:br>
            <a:r>
              <a:rPr lang="ru-RU" sz="2700" dirty="0" smtClean="0">
                <a:hlinkClick r:id="rId2"/>
              </a:rPr>
              <a:t>Методические </a:t>
            </a:r>
            <a:r>
              <a:rPr lang="ru-RU" sz="2700" dirty="0">
                <a:hlinkClick r:id="rId2"/>
              </a:rPr>
              <a:t>рекомендации по рациональной организации занятий с применением электронного обучения и дистанционных образовательных </a:t>
            </a:r>
            <a:r>
              <a:rPr lang="ru-RU" sz="2700" dirty="0" smtClean="0">
                <a:hlinkClick r:id="rId2"/>
              </a:rPr>
              <a:t>технологий</a:t>
            </a:r>
            <a:endParaRPr lang="ru-RU" sz="2700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57" t="19751" r="18514" b="11978"/>
          <a:stretch/>
        </p:blipFill>
        <p:spPr bwMode="auto">
          <a:xfrm>
            <a:off x="611560" y="1419622"/>
            <a:ext cx="4320480" cy="359502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15" t="53222" r="13095" b="19838"/>
          <a:stretch/>
        </p:blipFill>
        <p:spPr bwMode="auto">
          <a:xfrm>
            <a:off x="3491880" y="2211710"/>
            <a:ext cx="5205892" cy="1444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0442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205978"/>
            <a:ext cx="7848872" cy="1789708"/>
          </a:xfrm>
        </p:spPr>
        <p:txBody>
          <a:bodyPr>
            <a:noAutofit/>
          </a:bodyPr>
          <a:lstStyle/>
          <a:p>
            <a:pPr algn="just"/>
            <a:r>
              <a:rPr lang="ru-RU" sz="1600" b="1" dirty="0">
                <a:hlinkClick r:id="rId2"/>
              </a:rPr>
              <a:t>Приказ № 104 от 17 марта 2020 г. </a:t>
            </a:r>
            <a:r>
              <a:rPr lang="ru-RU" sz="1400" b="1" dirty="0">
                <a:hlinkClick r:id="rId2"/>
              </a:rPr>
              <a:t>«Об организации образовательной деятельности в организациях, реализующих образовательные программы начального общего, основного общего и среднего общего образования, образовательные программы среднего профессионального образования, соответствующего дополнительного профессионального образования и дополнительные общеобразовательные программы, в условиях распространения новой </a:t>
            </a:r>
            <a:r>
              <a:rPr lang="ru-RU" sz="1400" b="1" dirty="0" err="1">
                <a:hlinkClick r:id="rId2"/>
              </a:rPr>
              <a:t>коронавирусной</a:t>
            </a:r>
            <a:r>
              <a:rPr lang="ru-RU" sz="1400" b="1" dirty="0">
                <a:hlinkClick r:id="rId2"/>
              </a:rPr>
              <a:t> инфекции на территории Российской Федерации»</a:t>
            </a:r>
            <a:r>
              <a:rPr lang="ru-RU" sz="1400" b="1" dirty="0"/>
              <a:t/>
            </a:r>
            <a:br>
              <a:rPr lang="ru-RU" sz="1400" b="1" dirty="0"/>
            </a:br>
            <a:endParaRPr lang="ru-RU" sz="1600" b="1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82" t="26243" r="6850" b="27533"/>
          <a:stretch/>
        </p:blipFill>
        <p:spPr bwMode="auto">
          <a:xfrm>
            <a:off x="395536" y="1995686"/>
            <a:ext cx="8495580" cy="266429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Фигура, имеющая форму буквы L 4"/>
          <p:cNvSpPr/>
          <p:nvPr/>
        </p:nvSpPr>
        <p:spPr>
          <a:xfrm rot="18923053">
            <a:off x="789489" y="1947881"/>
            <a:ext cx="215538" cy="357354"/>
          </a:xfrm>
          <a:prstGeom prst="corner">
            <a:avLst>
              <a:gd name="adj1" fmla="val 28419"/>
              <a:gd name="adj2" fmla="val 21675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6300192" y="2432636"/>
            <a:ext cx="187220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3419872" y="3147814"/>
            <a:ext cx="230425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Фигура, имеющая форму буквы L 11"/>
          <p:cNvSpPr/>
          <p:nvPr/>
        </p:nvSpPr>
        <p:spPr>
          <a:xfrm rot="18923053">
            <a:off x="789489" y="2353641"/>
            <a:ext cx="215538" cy="357354"/>
          </a:xfrm>
          <a:prstGeom prst="corner">
            <a:avLst>
              <a:gd name="adj1" fmla="val 28419"/>
              <a:gd name="adj2" fmla="val 21675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6984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23478"/>
            <a:ext cx="8229600" cy="864095"/>
          </a:xfrm>
        </p:spPr>
        <p:txBody>
          <a:bodyPr>
            <a:noAutofit/>
          </a:bodyPr>
          <a:lstStyle/>
          <a:p>
            <a:r>
              <a:rPr lang="ru-RU" sz="1600" b="1" dirty="0"/>
              <a:t/>
            </a:r>
            <a:br>
              <a:rPr lang="ru-RU" sz="1600" b="1" dirty="0"/>
            </a:br>
            <a:r>
              <a:rPr lang="ru-RU" sz="1600" b="1" dirty="0" smtClean="0">
                <a:hlinkClick r:id="rId2"/>
              </a:rPr>
              <a:t>Письмо </a:t>
            </a:r>
            <a:r>
              <a:rPr lang="ru-RU" sz="1600" b="1" dirty="0" err="1">
                <a:hlinkClick r:id="rId2"/>
              </a:rPr>
              <a:t>Минкомсвязи</a:t>
            </a:r>
            <a:r>
              <a:rPr lang="ru-RU" sz="1600" b="1" dirty="0">
                <a:hlinkClick r:id="rId2"/>
              </a:rPr>
              <a:t> России от 10.04.2020 N ЛБ-С-088-8929 "О направлении методических рекомендаций" (вместе с "Методическими рекомендациями для общеобразовательных организаций по обеспечению комплексной безопасности")</a:t>
            </a:r>
            <a:endParaRPr lang="ru-RU" sz="1600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8" t="46381" r="2666" b="20555"/>
          <a:stretch/>
        </p:blipFill>
        <p:spPr bwMode="auto">
          <a:xfrm>
            <a:off x="467544" y="1347614"/>
            <a:ext cx="8127572" cy="1656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611560" y="3363838"/>
            <a:ext cx="7931224" cy="64122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 smtClean="0"/>
              <a:t>Письмо МО Оренбургской области</a:t>
            </a:r>
            <a:br>
              <a:rPr lang="ru-RU" sz="2400" b="1" dirty="0" smtClean="0"/>
            </a:br>
            <a:r>
              <a:rPr lang="ru-RU" sz="2400" b="1" dirty="0" smtClean="0"/>
              <a:t> №01-23/2612 от 30.04.2020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4258428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gazeta-venev.ru/upload/iblock/0af/0af112734fa4e761d52e160ac900986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1" y="195486"/>
            <a:ext cx="7293087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3708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195486"/>
            <a:ext cx="8229600" cy="1152128"/>
          </a:xfrm>
        </p:spPr>
        <p:txBody>
          <a:bodyPr>
            <a:normAutofit fontScale="90000"/>
          </a:bodyPr>
          <a:lstStyle/>
          <a:p>
            <a:r>
              <a:rPr lang="ru-RU" sz="2700" b="1" dirty="0"/>
              <a:t>Воспитательный компонент образовательной занятости детей в </a:t>
            </a:r>
            <a:r>
              <a:rPr lang="ru-RU" sz="2700" b="1" dirty="0" smtClean="0"/>
              <a:t>онлайн-сменах предполагает </a:t>
            </a:r>
            <a:r>
              <a:rPr lang="ru-RU" sz="2700" b="1" dirty="0"/>
              <a:t>применение различных форм досуговой деятельности: 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419622"/>
            <a:ext cx="5112568" cy="3394472"/>
          </a:xfrm>
        </p:spPr>
        <p:txBody>
          <a:bodyPr>
            <a:normAutofit fontScale="70000" lnSpcReduction="20000"/>
          </a:bodyPr>
          <a:lstStyle/>
          <a:p>
            <a:r>
              <a:rPr lang="ru-RU" dirty="0" smtClean="0"/>
              <a:t>общественно </a:t>
            </a:r>
            <a:r>
              <a:rPr lang="ru-RU" dirty="0"/>
              <a:t>полезного и педагогически целесообразного труда; </a:t>
            </a:r>
            <a:endParaRPr lang="ru-RU" dirty="0" smtClean="0"/>
          </a:p>
          <a:p>
            <a:r>
              <a:rPr lang="ru-RU" dirty="0" smtClean="0"/>
              <a:t>организацию </a:t>
            </a:r>
            <a:r>
              <a:rPr lang="ru-RU" dirty="0"/>
              <a:t>работы по духовно-нравственному, патриотическому воспитанию; </a:t>
            </a:r>
            <a:endParaRPr lang="ru-RU" dirty="0" smtClean="0"/>
          </a:p>
          <a:p>
            <a:r>
              <a:rPr lang="ru-RU" dirty="0" smtClean="0"/>
              <a:t>эстетическому </a:t>
            </a:r>
            <a:r>
              <a:rPr lang="ru-RU" dirty="0"/>
              <a:t>и физическому развитию с реализацией принципов здорового образа жизни; </a:t>
            </a:r>
            <a:endParaRPr lang="ru-RU" dirty="0" smtClean="0"/>
          </a:p>
          <a:p>
            <a:r>
              <a:rPr lang="ru-RU" dirty="0" smtClean="0"/>
              <a:t>пропаганду </a:t>
            </a:r>
            <a:r>
              <a:rPr lang="ru-RU" dirty="0"/>
              <a:t>и развитие детско-юношеского туризма и краеведения.</a:t>
            </a:r>
          </a:p>
        </p:txBody>
      </p:sp>
      <p:pic>
        <p:nvPicPr>
          <p:cNvPr id="2050" name="Picture 2" descr="Лагерь &quot;РекаЛето - TOKademy. ONLINE&quot;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635646"/>
            <a:ext cx="3240360" cy="21602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1489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195486"/>
            <a:ext cx="7941568" cy="1440160"/>
          </a:xfrm>
        </p:spPr>
        <p:txBody>
          <a:bodyPr>
            <a:noAutofit/>
          </a:bodyPr>
          <a:lstStyle/>
          <a:p>
            <a:r>
              <a:rPr lang="ru-RU" sz="2000" b="1" dirty="0"/>
              <a:t>Приказ Министерства просвещения РФ от 9 ноября 2018 г. N </a:t>
            </a:r>
            <a:r>
              <a:rPr lang="ru-RU" sz="2000" b="1" dirty="0" smtClean="0"/>
              <a:t>196</a:t>
            </a:r>
            <a:br>
              <a:rPr lang="ru-RU" sz="2000" b="1" dirty="0" smtClean="0"/>
            </a:br>
            <a:r>
              <a:rPr lang="ru-RU" sz="2000" b="1" dirty="0" smtClean="0"/>
              <a:t> </a:t>
            </a:r>
            <a:r>
              <a:rPr lang="ru-RU" sz="2000" b="1" dirty="0"/>
              <a:t>“Об утверждении Порядка организации и осуществления образовательной деятельности по дополнительным общеобразовательным программам”</a:t>
            </a: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0165" t="29804" r="20165" b="17157"/>
          <a:stretch/>
        </p:blipFill>
        <p:spPr>
          <a:xfrm>
            <a:off x="1259632" y="1563638"/>
            <a:ext cx="6480720" cy="324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786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267494"/>
            <a:ext cx="7797552" cy="1152128"/>
          </a:xfrm>
        </p:spPr>
        <p:txBody>
          <a:bodyPr>
            <a:noAutofit/>
          </a:bodyPr>
          <a:lstStyle/>
          <a:p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>
                <a:hlinkClick r:id="rId2"/>
              </a:rPr>
              <a:t>Письмо </a:t>
            </a:r>
            <a:r>
              <a:rPr lang="ru-RU" sz="1800" dirty="0" err="1">
                <a:hlinkClick r:id="rId2"/>
              </a:rPr>
              <a:t>Минпросвещения</a:t>
            </a:r>
            <a:r>
              <a:rPr lang="ru-RU" sz="1800" dirty="0">
                <a:hlinkClick r:id="rId2"/>
              </a:rPr>
              <a:t> РФ от 07.05.2020 г. № ВБ-976_04 О реализации курсов внеурочной деятельности, программ воспитания и социализации, дополнительных общеразвивающих программ с </a:t>
            </a:r>
            <a:r>
              <a:rPr lang="ru-RU" sz="1800" dirty="0" smtClean="0">
                <a:hlinkClick r:id="rId2"/>
              </a:rPr>
              <a:t>использованием </a:t>
            </a:r>
            <a:r>
              <a:rPr lang="ru-RU" sz="1800" dirty="0">
                <a:hlinkClick r:id="rId2"/>
              </a:rPr>
              <a:t>дистанционных технологий</a:t>
            </a:r>
            <a:endParaRPr lang="ru-RU" sz="1800" dirty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373675" y="3867894"/>
            <a:ext cx="8280920" cy="48104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b="1" dirty="0" smtClean="0"/>
              <a:t>Письмо МО Оренбургской области</a:t>
            </a:r>
            <a:br>
              <a:rPr lang="ru-RU" sz="1600" b="1" dirty="0" smtClean="0"/>
            </a:br>
            <a:r>
              <a:rPr lang="ru-RU" sz="1600" b="1" dirty="0" smtClean="0"/>
              <a:t> №01-23/2860 от 14.05.2020</a:t>
            </a:r>
            <a:endParaRPr lang="ru-RU" sz="1600" b="1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35" t="31666" r="16400" b="41976"/>
          <a:stretch/>
        </p:blipFill>
        <p:spPr bwMode="auto">
          <a:xfrm>
            <a:off x="788021" y="1720511"/>
            <a:ext cx="7855418" cy="18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59439" y="1786649"/>
            <a:ext cx="1440160" cy="310893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Фигура, имеющая форму буквы L 7"/>
          <p:cNvSpPr/>
          <p:nvPr/>
        </p:nvSpPr>
        <p:spPr>
          <a:xfrm rot="18923053">
            <a:off x="1873956" y="1683808"/>
            <a:ext cx="215538" cy="357354"/>
          </a:xfrm>
          <a:prstGeom prst="corner">
            <a:avLst>
              <a:gd name="adj1" fmla="val 28419"/>
              <a:gd name="adj2" fmla="val 21675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0918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123478"/>
            <a:ext cx="7653536" cy="1368152"/>
          </a:xfrm>
        </p:spPr>
        <p:txBody>
          <a:bodyPr>
            <a:noAutofit/>
          </a:bodyPr>
          <a:lstStyle/>
          <a:p>
            <a:r>
              <a:rPr lang="ru-RU" sz="1800" b="1" dirty="0"/>
              <a:t/>
            </a:r>
            <a:br>
              <a:rPr lang="ru-RU" sz="1800" b="1" dirty="0"/>
            </a:br>
            <a:r>
              <a:rPr lang="ru-RU" sz="1800" b="1" dirty="0">
                <a:hlinkClick r:id="rId2"/>
              </a:rPr>
              <a:t>Протокол совещания в режиме видеоконференции с руководителями органов исполнительной власти субъектов Российской Федерации, осуществляющих государственное управление в сфере образования от 13.05.2020 № ВБ-43/04пр</a:t>
            </a:r>
            <a:r>
              <a:rPr lang="ru-RU" sz="1800" b="1" dirty="0"/>
              <a:t/>
            </a:r>
            <a:br>
              <a:rPr lang="ru-RU" sz="1800" b="1" dirty="0"/>
            </a:br>
            <a:r>
              <a:rPr lang="ru-RU" sz="1800" b="1" dirty="0"/>
              <a:t> </a:t>
            </a:r>
            <a:br>
              <a:rPr lang="ru-RU" sz="1800" b="1" dirty="0"/>
            </a:br>
            <a:endParaRPr lang="ru-RU" sz="1800" b="1" dirty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385189" y="4011910"/>
            <a:ext cx="8280920" cy="48104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b="1" dirty="0" smtClean="0"/>
              <a:t>Письмо МО Оренбургской области</a:t>
            </a:r>
            <a:br>
              <a:rPr lang="ru-RU" sz="1600" b="1" dirty="0" smtClean="0"/>
            </a:br>
            <a:r>
              <a:rPr lang="ru-RU" sz="1600" b="1" dirty="0" smtClean="0"/>
              <a:t> №01-23/3093 от 26.05.2020</a:t>
            </a:r>
            <a:endParaRPr lang="ru-RU" sz="16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26694" t="28473" r="27038" b="51044"/>
          <a:stretch/>
        </p:blipFill>
        <p:spPr>
          <a:xfrm>
            <a:off x="755576" y="1347614"/>
            <a:ext cx="7540146" cy="1877617"/>
          </a:xfrm>
          <a:prstGeom prst="rect">
            <a:avLst/>
          </a:prstGeom>
        </p:spPr>
      </p:pic>
      <p:sp>
        <p:nvSpPr>
          <p:cNvPr id="8" name="Фигура, имеющая форму буквы L 7"/>
          <p:cNvSpPr/>
          <p:nvPr/>
        </p:nvSpPr>
        <p:spPr>
          <a:xfrm rot="18923053">
            <a:off x="1282062" y="2843675"/>
            <a:ext cx="215538" cy="357354"/>
          </a:xfrm>
          <a:prstGeom prst="corner">
            <a:avLst>
              <a:gd name="adj1" fmla="val 28419"/>
              <a:gd name="adj2" fmla="val 21675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3648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33708"/>
            <a:ext cx="7715200" cy="857250"/>
          </a:xfrm>
        </p:spPr>
        <p:txBody>
          <a:bodyPr>
            <a:normAutofit/>
          </a:bodyPr>
          <a:lstStyle/>
          <a:p>
            <a:r>
              <a:rPr lang="ru-RU" sz="2200" b="1" dirty="0">
                <a:hlinkClick r:id="rId2"/>
              </a:rPr>
              <a:t>Письмо Министерства просвещения РФ от 19 марта 2020 г. № ГД-39/04 "О направлении методических рекомендаций</a:t>
            </a:r>
            <a:r>
              <a:rPr lang="ru-RU" sz="2200" b="1" dirty="0" smtClean="0">
                <a:hlinkClick r:id="rId2"/>
              </a:rPr>
              <a:t>"</a:t>
            </a:r>
            <a:endParaRPr lang="ru-RU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09" t="43626" r="16608" b="40148"/>
          <a:stretch/>
        </p:blipFill>
        <p:spPr bwMode="auto">
          <a:xfrm>
            <a:off x="827584" y="881395"/>
            <a:ext cx="6552728" cy="115212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11560" y="2139702"/>
            <a:ext cx="756083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rgbClr val="333333"/>
                </a:solidFill>
                <a:latin typeface="Arial" panose="020B0604020202020204" pitchFamily="34" charset="0"/>
              </a:rPr>
              <a:t> </a:t>
            </a:r>
            <a:r>
              <a:rPr lang="ru-RU" dirty="0"/>
              <a:t>Образовательная организация, осуществляющая образовательную деятельность по дополнительным общеобразовательным программам с применением электронного обучения и дистанционных образовательных технологий:</a:t>
            </a:r>
          </a:p>
          <a:p>
            <a:pPr algn="just"/>
            <a:r>
              <a:rPr lang="ru-RU" dirty="0"/>
              <a:t>1. </a:t>
            </a:r>
            <a:r>
              <a:rPr lang="ru-RU" dirty="0" smtClean="0"/>
              <a:t>Разрабатывает </a:t>
            </a:r>
            <a:r>
              <a:rPr lang="ru-RU" dirty="0"/>
              <a:t>и утверждает </a:t>
            </a:r>
            <a:r>
              <a:rPr lang="ru-RU" b="1" dirty="0">
                <a:solidFill>
                  <a:srgbClr val="FF0000"/>
                </a:solidFill>
              </a:rPr>
              <a:t>локальный акт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/>
              <a:t>(приказ, положение) об организации дистанционного обучения, в котором определяет, в том числе порядок оказания учебно-методической помощи обучающимся (индивидуальных консультаций</a:t>
            </a:r>
            <a:r>
              <a:rPr lang="ru-RU" dirty="0" smtClean="0"/>
              <a:t>).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07953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3997</TotalTime>
  <Words>1342</Words>
  <Application>Microsoft Office PowerPoint</Application>
  <PresentationFormat>Экран (16:9)</PresentationFormat>
  <Paragraphs>155</Paragraphs>
  <Slides>41</Slides>
  <Notes>1</Notes>
  <HiddenSlides>1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41</vt:i4>
      </vt:variant>
    </vt:vector>
  </HeadingPairs>
  <TitlesOfParts>
    <vt:vector size="48" baseType="lpstr">
      <vt:lpstr>Arial</vt:lpstr>
      <vt:lpstr>Calibri</vt:lpstr>
      <vt:lpstr>Cambria</vt:lpstr>
      <vt:lpstr>Courier New</vt:lpstr>
      <vt:lpstr>Open Sans</vt:lpstr>
      <vt:lpstr>Wingdings</vt:lpstr>
      <vt:lpstr>Тема Office</vt:lpstr>
      <vt:lpstr>«Организация летнего отдыха 2020 года: проектирование онлайн-смен»</vt:lpstr>
      <vt:lpstr>Онлайн-смены </vt:lpstr>
      <vt:lpstr>Информация о требованиях к реализации дополнительных общеобразовательных программ с применением электронного обучения и дистанционных образовательных технологий</vt:lpstr>
      <vt:lpstr>Приказ № 104 от 17 марта 2020 г. «Об организации образовательной деятельности в организациях, реализующих образовательные программы начального общего, основного общего и среднего общего образования, образовательные программы среднего профессионального образования, соответствующего дополнительного профессионального образования и дополнительные общеобразовательные программы, в условиях распространения новой коронавирусной инфекции на территории Российской Федерации» </vt:lpstr>
      <vt:lpstr>Воспитательный компонент образовательной занятости детей в онлайн-сменах предполагает применение различных форм досуговой деятельности: </vt:lpstr>
      <vt:lpstr>Приказ Министерства просвещения РФ от 9 ноября 2018 г. N 196  “Об утверждении Порядка организации и осуществления образовательной деятельности по дополнительным общеобразовательным программам”</vt:lpstr>
      <vt:lpstr> Письмо Минпросвещения РФ от 07.05.2020 г. № ВБ-976_04 О реализации курсов внеурочной деятельности, программ воспитания и социализации, дополнительных общеразвивающих программ с использованием дистанционных технологий</vt:lpstr>
      <vt:lpstr> Протокол совещания в режиме видеоконференции с руководителями органов исполнительной власти субъектов Российской Федерации, осуществляющих государственное управление в сфере образования от 13.05.2020 № ВБ-43/04пр   </vt:lpstr>
      <vt:lpstr>Письмо Министерства просвещения РФ от 19 марта 2020 г. № ГД-39/04 "О направлении методических рекомендаций"</vt:lpstr>
      <vt:lpstr>Письмо Министерства просвещения РФ от 19 марта 2020 г. № ГД-39/04 "О направлении методических рекомендаций"</vt:lpstr>
      <vt:lpstr>Письмо Министерства просвещения РФ от 19 марта 2020 г. № ГД-39/04 "О направлении методических рекомендаций"</vt:lpstr>
      <vt:lpstr>Письмо Министерства просвещения РФ от 19 марта 2020 г. № ГД-39/04 "О направлении методических рекомендаций"</vt:lpstr>
      <vt:lpstr>Письмо Министерства просвещения РФ от 19 марта 2020 г. № ГД-39/04 "О направлении методических рекомендаций"</vt:lpstr>
      <vt:lpstr>Письмо Министерства просвещения РФ от 19 марта 2020 г. № ГД-39/04 "О направлении методических рекомендаций"</vt:lpstr>
      <vt:lpstr>Письмо Министерства просвещения РФ от 19 марта 2020 г. № ГД-39/04 "О направлении методических рекомендаций"</vt:lpstr>
      <vt:lpstr>Письмо Министерства просвещения РФ от 19 марта 2020 г. № ГД-39/04 "О направлении методических рекомендаций"</vt:lpstr>
      <vt:lpstr>Письмо Министерства просвещения РФ от 19 марта 2020 г. № ГД-39/04 "О направлении методических рекомендаций"</vt:lpstr>
      <vt:lpstr>Документация онлайн-смены</vt:lpstr>
      <vt:lpstr>Активности, которые можно проводить во время онлайн лагеря</vt:lpstr>
      <vt:lpstr>Активности, которые можно проводить во время онлайн лагеря</vt:lpstr>
      <vt:lpstr> Содержание онлайн-смен</vt:lpstr>
      <vt:lpstr> Письмо Минпросвещения РФ от 07.05.2020 г. № ВБ-976_04 О реализации курсов внеурочной деятельности, программ воспитания и социализации, дополнительных общеразвивающих программ с использованием дистанционных технологий</vt:lpstr>
      <vt:lpstr> Содержание онлайн-смен</vt:lpstr>
      <vt:lpstr> Содержание онлайн-смен</vt:lpstr>
      <vt:lpstr> Содержание онлайн-смен</vt:lpstr>
      <vt:lpstr> Содержание онлайн-смен</vt:lpstr>
      <vt:lpstr> Содержание онлайн-смен</vt:lpstr>
      <vt:lpstr> Содержание онлайн-смен</vt:lpstr>
      <vt:lpstr> Содержание онлайн-смен</vt:lpstr>
      <vt:lpstr> Содержание онлайн-смен</vt:lpstr>
      <vt:lpstr> Содержание онлайн-смен</vt:lpstr>
      <vt:lpstr> Содержание онлайн-смен</vt:lpstr>
      <vt:lpstr>Презентация PowerPoint</vt:lpstr>
      <vt:lpstr>  детскийотдых.рф  </vt:lpstr>
      <vt:lpstr>Презентация PowerPoint</vt:lpstr>
      <vt:lpstr>Презентация PowerPoint</vt:lpstr>
      <vt:lpstr>О Фонде Развития Интернет</vt:lpstr>
      <vt:lpstr>Презентация PowerPoint</vt:lpstr>
      <vt:lpstr> Методические рекомендации по рациональной организации занятий с применением электронного обучения и дистанционных образовательных технологий</vt:lpstr>
      <vt:lpstr> Письмо Минкомсвязи России от 10.04.2020 N ЛБ-С-088-8929 "О направлении методических рекомендаций" (вместе с "Методическими рекомендациями для общеобразовательных организаций по обеспечению комплексной безопасности")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Об основных итогах работы региональной системы образования  в 2018 году и задачах на 2019 год</dc:title>
  <dc:creator>Густова Надежда</dc:creator>
  <cp:lastModifiedBy>Шпинёва Юлия</cp:lastModifiedBy>
  <cp:revision>426</cp:revision>
  <cp:lastPrinted>2019-10-24T07:03:12Z</cp:lastPrinted>
  <dcterms:created xsi:type="dcterms:W3CDTF">2017-08-17T17:29:55Z</dcterms:created>
  <dcterms:modified xsi:type="dcterms:W3CDTF">2020-06-03T04:11:09Z</dcterms:modified>
</cp:coreProperties>
</file>