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8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Спортивные</c:v>
                </c:pt>
                <c:pt idx="1">
                  <c:v>Творческие</c:v>
                </c:pt>
                <c:pt idx="2">
                  <c:v>Технические</c:v>
                </c:pt>
                <c:pt idx="3">
                  <c:v>Научные</c:v>
                </c:pt>
                <c:pt idx="4">
                  <c:v>Все равно</c:v>
                </c:pt>
                <c:pt idx="5">
                  <c:v>Другое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70.099999999999994</c:v>
                </c:pt>
                <c:pt idx="1">
                  <c:v>56.4</c:v>
                </c:pt>
                <c:pt idx="2">
                  <c:v>29.4</c:v>
                </c:pt>
                <c:pt idx="3">
                  <c:v>21</c:v>
                </c:pt>
                <c:pt idx="4">
                  <c:v>8.9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6-42EE-A393-36D67E391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0926752"/>
        <c:axId val="1880931328"/>
        <c:axId val="0"/>
      </c:bar3DChart>
      <c:catAx>
        <c:axId val="188092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931328"/>
        <c:crosses val="autoZero"/>
        <c:auto val="1"/>
        <c:lblAlgn val="ctr"/>
        <c:lblOffset val="100"/>
        <c:noMultiLvlLbl val="0"/>
      </c:catAx>
      <c:valAx>
        <c:axId val="188093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92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EAC2D-0793-45C5-B129-1307D2CF4C28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BB6414-70C3-47A4-9EBB-F963582DD9BA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Опросить группу респондентов, включающих в себя школьников 1-10 классов, родителей и педагогов, задействованных в организации отдыха и оздоровления детей</a:t>
          </a:r>
        </a:p>
      </dgm:t>
    </dgm:pt>
    <dgm:pt modelId="{E49CC984-4E03-4298-8A31-EE4267A721BD}" type="parTrans" cxnId="{48B1AE9A-FC87-4168-839E-7B29E3B3F5B1}">
      <dgm:prSet/>
      <dgm:spPr/>
      <dgm:t>
        <a:bodyPr/>
        <a:lstStyle/>
        <a:p>
          <a:endParaRPr lang="ru-RU"/>
        </a:p>
      </dgm:t>
    </dgm:pt>
    <dgm:pt modelId="{4C41D991-B345-4454-9B30-910237C82B31}" type="sibTrans" cxnId="{48B1AE9A-FC87-4168-839E-7B29E3B3F5B1}">
      <dgm:prSet/>
      <dgm:spPr/>
      <dgm:t>
        <a:bodyPr/>
        <a:lstStyle/>
        <a:p>
          <a:endParaRPr lang="ru-RU"/>
        </a:p>
      </dgm:t>
    </dgm:pt>
    <dgm:pt modelId="{66C42981-6852-4558-96D4-D9A33790CFBE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Собрать данные о предпочтениях и пожеланиях опрашиваемых о детском отдыхе </a:t>
          </a:r>
        </a:p>
      </dgm:t>
    </dgm:pt>
    <dgm:pt modelId="{A31BDAA3-4849-4F79-BFC8-EAEF6D4BE816}" type="parTrans" cxnId="{2193AFD5-1E7F-4871-A332-FA514C5039FA}">
      <dgm:prSet/>
      <dgm:spPr/>
      <dgm:t>
        <a:bodyPr/>
        <a:lstStyle/>
        <a:p>
          <a:endParaRPr lang="ru-RU"/>
        </a:p>
      </dgm:t>
    </dgm:pt>
    <dgm:pt modelId="{B76F1DBA-DC65-4617-94C5-E3EA4D6DDFEE}" type="sibTrans" cxnId="{2193AFD5-1E7F-4871-A332-FA514C5039FA}">
      <dgm:prSet/>
      <dgm:spPr/>
      <dgm:t>
        <a:bodyPr/>
        <a:lstStyle/>
        <a:p>
          <a:endParaRPr lang="ru-RU"/>
        </a:p>
      </dgm:t>
    </dgm:pt>
    <dgm:pt modelId="{60FB5078-AB55-4803-9BAE-EE5554EFF2E3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Проанализировать полученные данные с целью повышения качества оказания услуг отдыха и оздоровления детей в оздоровительных организациях области</a:t>
          </a:r>
        </a:p>
      </dgm:t>
    </dgm:pt>
    <dgm:pt modelId="{28EA26F7-B461-413B-8610-A03CFDD77B5B}" type="parTrans" cxnId="{0F35C33B-9690-4BDA-8931-85A2DB065209}">
      <dgm:prSet/>
      <dgm:spPr/>
      <dgm:t>
        <a:bodyPr/>
        <a:lstStyle/>
        <a:p>
          <a:endParaRPr lang="ru-RU"/>
        </a:p>
      </dgm:t>
    </dgm:pt>
    <dgm:pt modelId="{891B5CEF-839B-49B1-9B27-A646F18CEC54}" type="sibTrans" cxnId="{0F35C33B-9690-4BDA-8931-85A2DB065209}">
      <dgm:prSet/>
      <dgm:spPr/>
      <dgm:t>
        <a:bodyPr/>
        <a:lstStyle/>
        <a:p>
          <a:endParaRPr lang="ru-RU"/>
        </a:p>
      </dgm:t>
    </dgm:pt>
    <dgm:pt modelId="{7C24511B-2B66-4718-A16A-F7D3C559B066}" type="pres">
      <dgm:prSet presAssocID="{8A2EAC2D-0793-45C5-B129-1307D2CF4C28}" presName="linear" presStyleCnt="0">
        <dgm:presLayoutVars>
          <dgm:dir/>
          <dgm:animLvl val="lvl"/>
          <dgm:resizeHandles val="exact"/>
        </dgm:presLayoutVars>
      </dgm:prSet>
      <dgm:spPr/>
    </dgm:pt>
    <dgm:pt modelId="{F7715731-D39C-4CB4-BD93-2456B761F174}" type="pres">
      <dgm:prSet presAssocID="{A0BB6414-70C3-47A4-9EBB-F963582DD9BA}" presName="parentLin" presStyleCnt="0"/>
      <dgm:spPr/>
    </dgm:pt>
    <dgm:pt modelId="{43964BAF-7CAD-4606-ADC9-DDA9389C5EF3}" type="pres">
      <dgm:prSet presAssocID="{A0BB6414-70C3-47A4-9EBB-F963582DD9BA}" presName="parentLeftMargin" presStyleLbl="node1" presStyleIdx="0" presStyleCnt="3"/>
      <dgm:spPr/>
    </dgm:pt>
    <dgm:pt modelId="{A5B85865-F4BC-4B86-8C0C-D2B3A546F96D}" type="pres">
      <dgm:prSet presAssocID="{A0BB6414-70C3-47A4-9EBB-F963582DD9BA}" presName="parentText" presStyleLbl="node1" presStyleIdx="0" presStyleCnt="3" custScaleX="136156">
        <dgm:presLayoutVars>
          <dgm:chMax val="0"/>
          <dgm:bulletEnabled val="1"/>
        </dgm:presLayoutVars>
      </dgm:prSet>
      <dgm:spPr/>
    </dgm:pt>
    <dgm:pt modelId="{AA79FDB0-17B5-4F6A-8881-F798C99A7777}" type="pres">
      <dgm:prSet presAssocID="{A0BB6414-70C3-47A4-9EBB-F963582DD9BA}" presName="negativeSpace" presStyleCnt="0"/>
      <dgm:spPr/>
    </dgm:pt>
    <dgm:pt modelId="{AA571491-9652-4D43-BAAF-2A4B294D2087}" type="pres">
      <dgm:prSet presAssocID="{A0BB6414-70C3-47A4-9EBB-F963582DD9BA}" presName="childText" presStyleLbl="conFgAcc1" presStyleIdx="0" presStyleCnt="3">
        <dgm:presLayoutVars>
          <dgm:bulletEnabled val="1"/>
        </dgm:presLayoutVars>
      </dgm:prSet>
      <dgm:spPr/>
    </dgm:pt>
    <dgm:pt modelId="{4BB0B761-69C3-4C77-B9D8-2A3811EB8AA2}" type="pres">
      <dgm:prSet presAssocID="{4C41D991-B345-4454-9B30-910237C82B31}" presName="spaceBetweenRectangles" presStyleCnt="0"/>
      <dgm:spPr/>
    </dgm:pt>
    <dgm:pt modelId="{D21968CD-CFCF-43A8-9C81-65C69F50BB1C}" type="pres">
      <dgm:prSet presAssocID="{66C42981-6852-4558-96D4-D9A33790CFBE}" presName="parentLin" presStyleCnt="0"/>
      <dgm:spPr/>
    </dgm:pt>
    <dgm:pt modelId="{EE08B2B2-EACD-4625-8534-48F5A7A477E6}" type="pres">
      <dgm:prSet presAssocID="{66C42981-6852-4558-96D4-D9A33790CFBE}" presName="parentLeftMargin" presStyleLbl="node1" presStyleIdx="0" presStyleCnt="3"/>
      <dgm:spPr/>
    </dgm:pt>
    <dgm:pt modelId="{8523A23F-CDD3-4DC5-8190-E4E324565C32}" type="pres">
      <dgm:prSet presAssocID="{66C42981-6852-4558-96D4-D9A33790CFBE}" presName="parentText" presStyleLbl="node1" presStyleIdx="1" presStyleCnt="3" custScaleX="142195">
        <dgm:presLayoutVars>
          <dgm:chMax val="0"/>
          <dgm:bulletEnabled val="1"/>
        </dgm:presLayoutVars>
      </dgm:prSet>
      <dgm:spPr/>
    </dgm:pt>
    <dgm:pt modelId="{BEF5777D-980A-4562-93D4-63D87C2DABC8}" type="pres">
      <dgm:prSet presAssocID="{66C42981-6852-4558-96D4-D9A33790CFBE}" presName="negativeSpace" presStyleCnt="0"/>
      <dgm:spPr/>
    </dgm:pt>
    <dgm:pt modelId="{442F4993-D1BB-46D7-9E13-F4B7325E73D0}" type="pres">
      <dgm:prSet presAssocID="{66C42981-6852-4558-96D4-D9A33790CFBE}" presName="childText" presStyleLbl="conFgAcc1" presStyleIdx="1" presStyleCnt="3">
        <dgm:presLayoutVars>
          <dgm:bulletEnabled val="1"/>
        </dgm:presLayoutVars>
      </dgm:prSet>
      <dgm:spPr/>
    </dgm:pt>
    <dgm:pt modelId="{A1464818-A112-4D1A-9772-FEEEDA2F1E9B}" type="pres">
      <dgm:prSet presAssocID="{B76F1DBA-DC65-4617-94C5-E3EA4D6DDFEE}" presName="spaceBetweenRectangles" presStyleCnt="0"/>
      <dgm:spPr/>
    </dgm:pt>
    <dgm:pt modelId="{5E959843-2182-405E-BA59-16312D032CD4}" type="pres">
      <dgm:prSet presAssocID="{60FB5078-AB55-4803-9BAE-EE5554EFF2E3}" presName="parentLin" presStyleCnt="0"/>
      <dgm:spPr/>
    </dgm:pt>
    <dgm:pt modelId="{1511B666-A6BA-4201-B930-9A10A79860AC}" type="pres">
      <dgm:prSet presAssocID="{60FB5078-AB55-4803-9BAE-EE5554EFF2E3}" presName="parentLeftMargin" presStyleLbl="node1" presStyleIdx="1" presStyleCnt="3"/>
      <dgm:spPr/>
    </dgm:pt>
    <dgm:pt modelId="{F8D5277D-607D-4755-81A7-6BBD3E33404B}" type="pres">
      <dgm:prSet presAssocID="{60FB5078-AB55-4803-9BAE-EE5554EFF2E3}" presName="parentText" presStyleLbl="node1" presStyleIdx="2" presStyleCnt="3" custScaleX="142857">
        <dgm:presLayoutVars>
          <dgm:chMax val="0"/>
          <dgm:bulletEnabled val="1"/>
        </dgm:presLayoutVars>
      </dgm:prSet>
      <dgm:spPr/>
    </dgm:pt>
    <dgm:pt modelId="{14AC334F-B8B9-4561-9278-82A551B93AA7}" type="pres">
      <dgm:prSet presAssocID="{60FB5078-AB55-4803-9BAE-EE5554EFF2E3}" presName="negativeSpace" presStyleCnt="0"/>
      <dgm:spPr/>
    </dgm:pt>
    <dgm:pt modelId="{24EC6F71-20A4-4B0A-A585-A5A5914E586D}" type="pres">
      <dgm:prSet presAssocID="{60FB5078-AB55-4803-9BAE-EE5554EFF2E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FE7AA28-560B-41EF-8053-5C3EDA868798}" type="presOf" srcId="{A0BB6414-70C3-47A4-9EBB-F963582DD9BA}" destId="{A5B85865-F4BC-4B86-8C0C-D2B3A546F96D}" srcOrd="1" destOrd="0" presId="urn:microsoft.com/office/officeart/2005/8/layout/list1"/>
    <dgm:cxn modelId="{0F35C33B-9690-4BDA-8931-85A2DB065209}" srcId="{8A2EAC2D-0793-45C5-B129-1307D2CF4C28}" destId="{60FB5078-AB55-4803-9BAE-EE5554EFF2E3}" srcOrd="2" destOrd="0" parTransId="{28EA26F7-B461-413B-8610-A03CFDD77B5B}" sibTransId="{891B5CEF-839B-49B1-9B27-A646F18CEC54}"/>
    <dgm:cxn modelId="{2C1FAF62-2609-4302-BB9F-D1A89CB23C81}" type="presOf" srcId="{60FB5078-AB55-4803-9BAE-EE5554EFF2E3}" destId="{F8D5277D-607D-4755-81A7-6BBD3E33404B}" srcOrd="1" destOrd="0" presId="urn:microsoft.com/office/officeart/2005/8/layout/list1"/>
    <dgm:cxn modelId="{A28D1948-F736-476B-BEDB-E5C0468FB44C}" type="presOf" srcId="{66C42981-6852-4558-96D4-D9A33790CFBE}" destId="{EE08B2B2-EACD-4625-8534-48F5A7A477E6}" srcOrd="0" destOrd="0" presId="urn:microsoft.com/office/officeart/2005/8/layout/list1"/>
    <dgm:cxn modelId="{95E0D94F-36F3-4AD0-8D9F-4287E530E0A2}" type="presOf" srcId="{8A2EAC2D-0793-45C5-B129-1307D2CF4C28}" destId="{7C24511B-2B66-4718-A16A-F7D3C559B066}" srcOrd="0" destOrd="0" presId="urn:microsoft.com/office/officeart/2005/8/layout/list1"/>
    <dgm:cxn modelId="{AD55A18C-F629-4D65-986E-C68832533C3D}" type="presOf" srcId="{60FB5078-AB55-4803-9BAE-EE5554EFF2E3}" destId="{1511B666-A6BA-4201-B930-9A10A79860AC}" srcOrd="0" destOrd="0" presId="urn:microsoft.com/office/officeart/2005/8/layout/list1"/>
    <dgm:cxn modelId="{48B1AE9A-FC87-4168-839E-7B29E3B3F5B1}" srcId="{8A2EAC2D-0793-45C5-B129-1307D2CF4C28}" destId="{A0BB6414-70C3-47A4-9EBB-F963582DD9BA}" srcOrd="0" destOrd="0" parTransId="{E49CC984-4E03-4298-8A31-EE4267A721BD}" sibTransId="{4C41D991-B345-4454-9B30-910237C82B31}"/>
    <dgm:cxn modelId="{BB0545CB-4908-462F-A5B4-995A5C1668D2}" type="presOf" srcId="{A0BB6414-70C3-47A4-9EBB-F963582DD9BA}" destId="{43964BAF-7CAD-4606-ADC9-DDA9389C5EF3}" srcOrd="0" destOrd="0" presId="urn:microsoft.com/office/officeart/2005/8/layout/list1"/>
    <dgm:cxn modelId="{2193AFD5-1E7F-4871-A332-FA514C5039FA}" srcId="{8A2EAC2D-0793-45C5-B129-1307D2CF4C28}" destId="{66C42981-6852-4558-96D4-D9A33790CFBE}" srcOrd="1" destOrd="0" parTransId="{A31BDAA3-4849-4F79-BFC8-EAEF6D4BE816}" sibTransId="{B76F1DBA-DC65-4617-94C5-E3EA4D6DDFEE}"/>
    <dgm:cxn modelId="{E982BAFF-F6F4-4A58-BF72-5331CB54A482}" type="presOf" srcId="{66C42981-6852-4558-96D4-D9A33790CFBE}" destId="{8523A23F-CDD3-4DC5-8190-E4E324565C32}" srcOrd="1" destOrd="0" presId="urn:microsoft.com/office/officeart/2005/8/layout/list1"/>
    <dgm:cxn modelId="{7DCC1B8C-4CCD-45FD-A272-AE18D470A469}" type="presParOf" srcId="{7C24511B-2B66-4718-A16A-F7D3C559B066}" destId="{F7715731-D39C-4CB4-BD93-2456B761F174}" srcOrd="0" destOrd="0" presId="urn:microsoft.com/office/officeart/2005/8/layout/list1"/>
    <dgm:cxn modelId="{C14F633B-68FB-43E8-A761-EAE756AD5E34}" type="presParOf" srcId="{F7715731-D39C-4CB4-BD93-2456B761F174}" destId="{43964BAF-7CAD-4606-ADC9-DDA9389C5EF3}" srcOrd="0" destOrd="0" presId="urn:microsoft.com/office/officeart/2005/8/layout/list1"/>
    <dgm:cxn modelId="{A12BAA08-D185-4B0F-8D8D-B4AD7DA7E55D}" type="presParOf" srcId="{F7715731-D39C-4CB4-BD93-2456B761F174}" destId="{A5B85865-F4BC-4B86-8C0C-D2B3A546F96D}" srcOrd="1" destOrd="0" presId="urn:microsoft.com/office/officeart/2005/8/layout/list1"/>
    <dgm:cxn modelId="{97BD0C0D-A436-450F-B0CB-B5BAA45ADEDD}" type="presParOf" srcId="{7C24511B-2B66-4718-A16A-F7D3C559B066}" destId="{AA79FDB0-17B5-4F6A-8881-F798C99A7777}" srcOrd="1" destOrd="0" presId="urn:microsoft.com/office/officeart/2005/8/layout/list1"/>
    <dgm:cxn modelId="{276CF228-8461-481D-976A-CD78AEA05EBD}" type="presParOf" srcId="{7C24511B-2B66-4718-A16A-F7D3C559B066}" destId="{AA571491-9652-4D43-BAAF-2A4B294D2087}" srcOrd="2" destOrd="0" presId="urn:microsoft.com/office/officeart/2005/8/layout/list1"/>
    <dgm:cxn modelId="{4EF2435E-CCE0-405B-8FB5-B380C11B1AF3}" type="presParOf" srcId="{7C24511B-2B66-4718-A16A-F7D3C559B066}" destId="{4BB0B761-69C3-4C77-B9D8-2A3811EB8AA2}" srcOrd="3" destOrd="0" presId="urn:microsoft.com/office/officeart/2005/8/layout/list1"/>
    <dgm:cxn modelId="{82D97408-0AD9-4D13-B12F-6FAB1436A7C4}" type="presParOf" srcId="{7C24511B-2B66-4718-A16A-F7D3C559B066}" destId="{D21968CD-CFCF-43A8-9C81-65C69F50BB1C}" srcOrd="4" destOrd="0" presId="urn:microsoft.com/office/officeart/2005/8/layout/list1"/>
    <dgm:cxn modelId="{72213FDE-7477-42F2-B93D-62057B6295C0}" type="presParOf" srcId="{D21968CD-CFCF-43A8-9C81-65C69F50BB1C}" destId="{EE08B2B2-EACD-4625-8534-48F5A7A477E6}" srcOrd="0" destOrd="0" presId="urn:microsoft.com/office/officeart/2005/8/layout/list1"/>
    <dgm:cxn modelId="{F68E4C86-3BB5-4AD8-9816-9415B0CE9974}" type="presParOf" srcId="{D21968CD-CFCF-43A8-9C81-65C69F50BB1C}" destId="{8523A23F-CDD3-4DC5-8190-E4E324565C32}" srcOrd="1" destOrd="0" presId="urn:microsoft.com/office/officeart/2005/8/layout/list1"/>
    <dgm:cxn modelId="{B2AFD1A5-C1AF-403C-B867-80186C1AA167}" type="presParOf" srcId="{7C24511B-2B66-4718-A16A-F7D3C559B066}" destId="{BEF5777D-980A-4562-93D4-63D87C2DABC8}" srcOrd="5" destOrd="0" presId="urn:microsoft.com/office/officeart/2005/8/layout/list1"/>
    <dgm:cxn modelId="{12A8FB89-5B84-48AD-87CF-5E57CC050D87}" type="presParOf" srcId="{7C24511B-2B66-4718-A16A-F7D3C559B066}" destId="{442F4993-D1BB-46D7-9E13-F4B7325E73D0}" srcOrd="6" destOrd="0" presId="urn:microsoft.com/office/officeart/2005/8/layout/list1"/>
    <dgm:cxn modelId="{6C97E69D-2C54-4F1F-A14C-42D07C9EF5C9}" type="presParOf" srcId="{7C24511B-2B66-4718-A16A-F7D3C559B066}" destId="{A1464818-A112-4D1A-9772-FEEEDA2F1E9B}" srcOrd="7" destOrd="0" presId="urn:microsoft.com/office/officeart/2005/8/layout/list1"/>
    <dgm:cxn modelId="{BF350CD6-4318-4305-AB9D-447CFB8753D4}" type="presParOf" srcId="{7C24511B-2B66-4718-A16A-F7D3C559B066}" destId="{5E959843-2182-405E-BA59-16312D032CD4}" srcOrd="8" destOrd="0" presId="urn:microsoft.com/office/officeart/2005/8/layout/list1"/>
    <dgm:cxn modelId="{898F4508-5F92-4B2E-9EE4-0F5A589C5911}" type="presParOf" srcId="{5E959843-2182-405E-BA59-16312D032CD4}" destId="{1511B666-A6BA-4201-B930-9A10A79860AC}" srcOrd="0" destOrd="0" presId="urn:microsoft.com/office/officeart/2005/8/layout/list1"/>
    <dgm:cxn modelId="{57B74E0F-13A6-4744-893D-144BC8D4FE7B}" type="presParOf" srcId="{5E959843-2182-405E-BA59-16312D032CD4}" destId="{F8D5277D-607D-4755-81A7-6BBD3E33404B}" srcOrd="1" destOrd="0" presId="urn:microsoft.com/office/officeart/2005/8/layout/list1"/>
    <dgm:cxn modelId="{4CB397BF-2FF9-48C3-9899-FAE8CDAAFD51}" type="presParOf" srcId="{7C24511B-2B66-4718-A16A-F7D3C559B066}" destId="{14AC334F-B8B9-4561-9278-82A551B93AA7}" srcOrd="9" destOrd="0" presId="urn:microsoft.com/office/officeart/2005/8/layout/list1"/>
    <dgm:cxn modelId="{7F16536C-4F20-4B2D-957F-5101AEDE4DF3}" type="presParOf" srcId="{7C24511B-2B66-4718-A16A-F7D3C559B066}" destId="{24EC6F71-20A4-4B0A-A585-A5A5914E586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71491-9652-4D43-BAAF-2A4B294D2087}">
      <dsp:nvSpPr>
        <dsp:cNvPr id="0" name=""/>
        <dsp:cNvSpPr/>
      </dsp:nvSpPr>
      <dsp:spPr>
        <a:xfrm>
          <a:off x="0" y="497833"/>
          <a:ext cx="1005871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B85865-F4BC-4B86-8C0C-D2B3A546F96D}">
      <dsp:nvSpPr>
        <dsp:cNvPr id="0" name=""/>
        <dsp:cNvSpPr/>
      </dsp:nvSpPr>
      <dsp:spPr>
        <a:xfrm>
          <a:off x="500971" y="40273"/>
          <a:ext cx="9549433" cy="91512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37" tIns="0" rIns="26613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Опросить группу респондентов, включающих в себя школьников 1-10 классов, родителей и педагогов, задействованных в организации отдыха и оздоровления детей</a:t>
          </a:r>
        </a:p>
      </dsp:txBody>
      <dsp:txXfrm>
        <a:off x="545643" y="84945"/>
        <a:ext cx="9460089" cy="825776"/>
      </dsp:txXfrm>
    </dsp:sp>
    <dsp:sp modelId="{442F4993-D1BB-46D7-9E13-F4B7325E73D0}">
      <dsp:nvSpPr>
        <dsp:cNvPr id="0" name=""/>
        <dsp:cNvSpPr/>
      </dsp:nvSpPr>
      <dsp:spPr>
        <a:xfrm>
          <a:off x="0" y="1903994"/>
          <a:ext cx="1005871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23A23F-CDD3-4DC5-8190-E4E324565C32}">
      <dsp:nvSpPr>
        <dsp:cNvPr id="0" name=""/>
        <dsp:cNvSpPr/>
      </dsp:nvSpPr>
      <dsp:spPr>
        <a:xfrm>
          <a:off x="480834" y="1446434"/>
          <a:ext cx="9572110" cy="91512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37" tIns="0" rIns="26613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Собрать данные о предпочтениях и пожеланиях опрашиваемых о детском отдыхе </a:t>
          </a:r>
        </a:p>
      </dsp:txBody>
      <dsp:txXfrm>
        <a:off x="525506" y="1491106"/>
        <a:ext cx="9482766" cy="825776"/>
      </dsp:txXfrm>
    </dsp:sp>
    <dsp:sp modelId="{24EC6F71-20A4-4B0A-A585-A5A5914E586D}">
      <dsp:nvSpPr>
        <dsp:cNvPr id="0" name=""/>
        <dsp:cNvSpPr/>
      </dsp:nvSpPr>
      <dsp:spPr>
        <a:xfrm>
          <a:off x="0" y="3310154"/>
          <a:ext cx="10058717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D5277D-607D-4755-81A7-6BBD3E33404B}">
      <dsp:nvSpPr>
        <dsp:cNvPr id="0" name=""/>
        <dsp:cNvSpPr/>
      </dsp:nvSpPr>
      <dsp:spPr>
        <a:xfrm>
          <a:off x="478869" y="2852594"/>
          <a:ext cx="9577382" cy="91512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37" tIns="0" rIns="26613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Segoe UI" panose="020B0502040204020203" pitchFamily="34" charset="0"/>
            </a:rPr>
            <a:t>Проанализировать полученные данные с целью повышения качества оказания услуг отдыха и оздоровления детей в оздоровительных организациях области</a:t>
          </a:r>
        </a:p>
      </dsp:txBody>
      <dsp:txXfrm>
        <a:off x="523541" y="2897266"/>
        <a:ext cx="9488038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00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12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2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44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44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01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4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0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4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C3D311-4BB3-4DBE-A062-A7676E1064D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2EF703-AF8B-463A-B76C-21DAAB25B04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98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761" y="997527"/>
            <a:ext cx="11265763" cy="331095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РЕЗУЛЬТАТЫ</a:t>
            </a:r>
            <a:b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социологического исследования </a:t>
            </a:r>
            <a:br>
              <a:rPr lang="ru-RU" sz="4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«Роль образовательного компонента </a:t>
            </a:r>
            <a:b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в реализации смен в детских оздоровительных лагерей»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" y="5320495"/>
            <a:ext cx="742950" cy="85725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97280" y="5320496"/>
            <a:ext cx="198711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/>
              <a:t>Министерство образования Оренбургской области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47" y="5323609"/>
            <a:ext cx="1075164" cy="85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70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5236343"/>
            <a:ext cx="10394135" cy="1082571"/>
          </a:xfrm>
        </p:spPr>
        <p:txBody>
          <a:bodyPr>
            <a:normAutofit lnSpcReduction="1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В качестве результата от прошедших каникул 55,2% респондентов хотят видеть, что ребенок получил новые знания, развил новые навыки и самореализовался, однако 42,1% респондентов достаточно отдыха и оздоровления ребенка, и лишь 2,7% считают, что ребенок должен продолжать изучение образовательных предметов.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210" y="1864022"/>
            <a:ext cx="9240540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56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Цель и задачи исследования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540451"/>
              </p:ext>
            </p:extLst>
          </p:nvPr>
        </p:nvGraphicFramePr>
        <p:xfrm>
          <a:off x="1097280" y="1928430"/>
          <a:ext cx="10058717" cy="4131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4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Социально-демографический портрет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7237" y="5120641"/>
            <a:ext cx="10058400" cy="6791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В исследовании приняли участие 19238 человек,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из них преимущественно родители в возрасте от 36 и старше.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37" y="2148034"/>
            <a:ext cx="4771257" cy="27651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494" y="2115403"/>
            <a:ext cx="5067186" cy="27977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7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5236343"/>
            <a:ext cx="10394135" cy="782717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По результатам опроса 60,1% респондентов считают, что дети могут провести каникулы с пользой в различных организациях отдыха и оздоровления детей.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251" y="1804926"/>
            <a:ext cx="8271899" cy="336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7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2326" y="2313596"/>
            <a:ext cx="3910792" cy="324382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 extrusionH="31750" contourW="25400">
            <a:bevelT w="25400"/>
            <a:contourClr>
              <a:srgbClr val="002060"/>
            </a:contourClr>
          </a:sp3d>
        </p:spPr>
        <p:txBody>
          <a:bodyPr>
            <a:no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Segoe UI" panose="020B0502040204020203" pitchFamily="34" charset="0"/>
              </a:rPr>
              <a:t>51,9% опрошенных ответили, что в лагере не нужна определенная тема содержания отдыха, при этом 16,2% полностью безразлична тематика отдыха, а 33,8% считают, что польза от отдыха все-таки должна быть, но какое направление при этом будет реализовано – не важно.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86" y="1872492"/>
            <a:ext cx="2396887" cy="237914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290" y="1872492"/>
            <a:ext cx="2616515" cy="230464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118" y="4186672"/>
            <a:ext cx="3676860" cy="21247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4" y="4177137"/>
            <a:ext cx="3238052" cy="213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27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00" y="3974265"/>
            <a:ext cx="6168535" cy="23446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25" y="1779869"/>
            <a:ext cx="5949205" cy="2327674"/>
          </a:xfrm>
          <a:prstGeom prst="rect">
            <a:avLst/>
          </a:prstGeom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6853561" y="1832314"/>
            <a:ext cx="4944861" cy="21419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 extrusionH="31750" contourW="25400">
            <a:bevelT w="25400"/>
            <a:contourClr>
              <a:srgbClr val="002060"/>
            </a:contourClr>
          </a:sp3d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Подавляющее большинство опрошенных считает обязательным наличие в детском лагере кружков и спортивных секций (86,6%), а также проведение мастер-классов и встреч с интересными людьми (91,9%).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1F70DFF6-3FA1-4B60-BA45-05A9A2E3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46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6004340" y="4902855"/>
            <a:ext cx="6187660" cy="12887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 extrusionH="31750" contourW="25400">
            <a:bevelT w="25400"/>
            <a:contourClr>
              <a:srgbClr val="002060"/>
            </a:contourClr>
          </a:sp3d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Две трети респондентов считают нужными создание кружков спортивной направленности, больше половины – развивающих творческий потенциал, не имеют особых предпочтений менее 10%.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25318"/>
              </p:ext>
            </p:extLst>
          </p:nvPr>
        </p:nvGraphicFramePr>
        <p:xfrm>
          <a:off x="5630290" y="1398610"/>
          <a:ext cx="6190408" cy="335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Объект 2"/>
          <p:cNvSpPr txBox="1">
            <a:spLocks/>
          </p:cNvSpPr>
          <p:nvPr/>
        </p:nvSpPr>
        <p:spPr>
          <a:xfrm>
            <a:off x="249383" y="1772919"/>
            <a:ext cx="5551380" cy="376542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Спортивные (настольный теннис, футбол, волейбол, спортивный туризм, плавание, военно-спортивное)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70,1%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Творческие (вокал, рисование, декоративно-прикладное, музыкальное, танцевальное, театральное)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56,4%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Технические (моделирование, компьютер, робототехника)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29,4%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Научные (физико-математическое, эколого-биологическое, географическое, правовое, историческое)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равно, лишь бы было весело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8,9%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Другое (иностранные языки, военно-патриотическое, менеджмент, дизайн одежды, кулинария и т.д.) – </a:t>
            </a:r>
            <a:r>
              <a:rPr lang="ru-R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0,2% </a:t>
            </a:r>
          </a:p>
        </p:txBody>
      </p:sp>
    </p:spTree>
    <p:extLst>
      <p:ext uri="{BB962C8B-B14F-4D97-AF65-F5344CB8AC3E}">
        <p14:creationId xmlns:p14="http://schemas.microsoft.com/office/powerpoint/2010/main" val="208189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51" y="1895192"/>
            <a:ext cx="2504618" cy="248896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47" y="1895192"/>
            <a:ext cx="2472864" cy="2449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47" y="5036457"/>
            <a:ext cx="10812882" cy="1282457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Segoe UI" panose="020B0502040204020203" pitchFamily="34" charset="0"/>
              </a:rPr>
              <a:t>77,4% респондентов доверяют проведение кружков и спортивных секций только педагогу (тренеру) дополнительного образования, при этом мнения о том, как должно регулироваться посещение разделились: 53,5% считают, что должно быть расписание, хотя бы 1 раз в смену, а 46,5% оставляют решение за ребенком.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76" y="3674317"/>
            <a:ext cx="2721056" cy="11609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035" y="3719332"/>
            <a:ext cx="2433419" cy="119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8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5" y="4296647"/>
            <a:ext cx="3816872" cy="19873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4681" y="2526660"/>
            <a:ext cx="3525188" cy="293310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 extrusionH="31750" contourW="25400">
            <a:bevelT w="25400"/>
            <a:contourClr>
              <a:srgbClr val="002060"/>
            </a:contourClr>
          </a:sp3d>
        </p:spPr>
        <p:txBody>
          <a:bodyPr>
            <a:noAutofit/>
          </a:bodyPr>
          <a:lstStyle/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Для большинства опрошенных (60,3%) важно, чтобы ребенок показал положительную динамику по итогу посещения кружка (спортивной секции), при этом 86,9% хотят видеть ее документальное подтверждение.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675" y="83230"/>
            <a:ext cx="646507" cy="7459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87182" y="151470"/>
            <a:ext cx="1564033" cy="7173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/>
              <a:t>Министерство образования Оренбургской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83230"/>
            <a:ext cx="868596" cy="6900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15" y="1776638"/>
            <a:ext cx="2595332" cy="253164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307" y="1776638"/>
            <a:ext cx="2550672" cy="25571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633" y="4415704"/>
            <a:ext cx="3335098" cy="178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84538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420</TotalTime>
  <Words>479</Words>
  <Application>Microsoft Office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Segoe UI</vt:lpstr>
      <vt:lpstr>Wingdings</vt:lpstr>
      <vt:lpstr>Ретро</vt:lpstr>
      <vt:lpstr>РЕЗУЛЬТАТЫ социологического исследования  «Роль образовательного компонента  в реализации смен в детских оздоровительных лагерей»</vt:lpstr>
      <vt:lpstr>Цель и задачи исследования</vt:lpstr>
      <vt:lpstr>Социально-демографический портрет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социологического исследования на тему «Роль образовательного компонента в реализации смен детских оздоровительных лагерей»</dc:title>
  <dc:creator>гд</dc:creator>
  <cp:lastModifiedBy>1</cp:lastModifiedBy>
  <cp:revision>28</cp:revision>
  <dcterms:created xsi:type="dcterms:W3CDTF">2020-12-14T10:52:47Z</dcterms:created>
  <dcterms:modified xsi:type="dcterms:W3CDTF">2020-12-15T07:32:34Z</dcterms:modified>
</cp:coreProperties>
</file>